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27"/>
  </p:notesMasterIdLst>
  <p:sldIdLst>
    <p:sldId id="256" r:id="rId3"/>
    <p:sldId id="258" r:id="rId4"/>
    <p:sldId id="266" r:id="rId5"/>
    <p:sldId id="319" r:id="rId6"/>
    <p:sldId id="268" r:id="rId7"/>
    <p:sldId id="269" r:id="rId8"/>
    <p:sldId id="270" r:id="rId9"/>
    <p:sldId id="271" r:id="rId10"/>
    <p:sldId id="272" r:id="rId11"/>
    <p:sldId id="273" r:id="rId12"/>
    <p:sldId id="314" r:id="rId13"/>
    <p:sldId id="279" r:id="rId14"/>
    <p:sldId id="280" r:id="rId15"/>
    <p:sldId id="281" r:id="rId16"/>
    <p:sldId id="282" r:id="rId17"/>
    <p:sldId id="283" r:id="rId18"/>
    <p:sldId id="312" r:id="rId19"/>
    <p:sldId id="284" r:id="rId20"/>
    <p:sldId id="318" r:id="rId21"/>
    <p:sldId id="315" r:id="rId22"/>
    <p:sldId id="317" r:id="rId23"/>
    <p:sldId id="316" r:id="rId24"/>
    <p:sldId id="309" r:id="rId25"/>
    <p:sldId id="31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oboto Slab" panose="020B0604020202020204" charset="0"/>
      <p:regular r:id="rId38"/>
      <p:bold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CE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049426-01BD-44B3-8456-1FC54DC1B7D8}">
  <a:tblStyle styleId="{79049426-01BD-44B3-8456-1FC54DC1B7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5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e57fd4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e57fd4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9c891b05b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9c891b05b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62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e57fd478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e57fd478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9c891b05b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9c891b05b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9c891b05b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9c891b05b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9c891b05b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69c891b05b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e57fd478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e57fd478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9c891b05b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69c891b05b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9c891b05b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9c891b05b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543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9c891b05b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9c891b05b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65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afc3829b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afc3829b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9c891b05b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9c891b05b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965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9c891b05b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9c891b05b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92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091dba5b4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091dba5b4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91dba5b4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g1091dba5b4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7e5e1c9c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7e5e1c9c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7e5e1c9c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7e5e1c9c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9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1b3b54f5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1b3b54f5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96f6c49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696f6c49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57fd478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57fd478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96f6c49c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96f6c49c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e57fd478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e57fd478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FD84-8660-47BE-4CB3-6AF3D97C9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5FDAB-8EB6-2315-0F37-163CE25EC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471C6-BA34-92FC-338E-2958DB04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443C0-0372-4197-3337-91A07E15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7FAE5-F96C-3A77-8DAE-C3FB50EC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8F85-A291-5D01-9BAE-9114D14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F629-82D7-C98E-79AA-5D1B631C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8910E-D14D-DB19-5D38-6360C84B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A569-92AC-D23A-A4C0-304F1EEF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BD879-AD32-7B9F-9C04-A9AF93A2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28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0004-171B-E17D-63DB-06AE8FB6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83CA7-C4EF-1C0E-A58C-0B36DE48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8EA32-2D37-0393-8210-AEC64FB0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800EB-0019-3450-ED77-E87E24D1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9D5D-F4C2-EB50-5386-E6026DA3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10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749-14E2-FB8A-4F5A-E031508E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F8244-4564-31E8-AE4C-32FEDF640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580F9-7715-E165-6251-6852B11A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F5402-E2BF-B943-BECE-67BE2D42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457E5-5B0C-9ED5-635E-6B668995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A9575-E5A0-4489-27DA-9B176AC9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11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2438-C09F-3E10-792F-6EA39321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B7503-8D1F-BB64-35B3-0DFB9B26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B3670-80AA-4A85-FA69-82F758336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3C814-D96A-8EF1-A87D-44A6BE447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C6DBC-A9C0-9886-CB5E-EDC58C7B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702E-CBCC-708E-194B-482E4094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3FE84-BB90-B137-FA00-20F0F003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D4D4C-9522-FCBC-CAAC-E2213787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54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963D-4328-1ADC-EC63-5B4EEA3D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FC4F8-5981-C71B-7930-DB238493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C82AD-AA50-B6CD-AF25-99BBA55A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7D3A-2427-F859-946B-2380F7A2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1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23A03-600B-A232-CBB0-9E0BF6A2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EFFC6-D58C-D562-0DD1-F95556B7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7DAB-59D2-C3C4-EC9D-0778F76A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7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637E-0699-6710-E8AD-71601779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F910-79CB-C2DB-CEE4-E48C9D402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4B7-7464-F74B-4530-346BA36AA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873DC-E833-86A4-B8CA-65656364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2023B-F7AD-92F0-05AF-02A6714C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E6826-1FD0-8A23-1264-07C1B2EF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2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F74B-E11C-0F40-606F-1E1174A0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E8926-9CEF-EBBC-B690-172B44537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AA4AC-AC13-E68A-4061-7FAA5A411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FC32A-A2E2-D331-9A8B-0C51EF57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D0878-F05E-717D-98E5-71F0DFDC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6110F-2E27-B73F-E10C-F798DA9B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00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B2AC-6926-286A-147C-8AE76E49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298EE-D17F-057C-DCAD-E15E29FD1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4948E-6F20-A13F-061A-5D511691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D7CA1-3D70-6414-23B3-134C3467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E78EA-3C92-A610-3526-D16E146F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F866D-9E3E-65FB-8504-1F405634D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888BE-599C-AC26-C35B-B21F57FBA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40F9-7BB6-96ED-5470-681508C7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EA91E-C31F-03D7-A347-E4DF095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ACDC-91EF-10B3-8D5C-5A5E779A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5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E2019-4EF0-8FD2-0D5B-E0017032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EFFF4-AC7B-A81F-59B8-CF28DECDE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3922-4A52-F17F-7794-49E99C9EC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0832-C452-434A-BE72-418424888662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C7C0A-6410-03CC-0C1D-0F568B46E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FA652-BB46-A7DA-7EDC-221966D98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07338-63E1-48D6-9000-DDE888CAA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6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02" y="198425"/>
            <a:ext cx="198853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/>
        </p:nvSpPr>
        <p:spPr>
          <a:xfrm>
            <a:off x="511575" y="4777225"/>
            <a:ext cx="139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  October  2022</a:t>
            </a:r>
            <a:endParaRPr sz="1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3737250" y="4777225"/>
            <a:ext cx="1669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Artificial Intelligence Systems</a:t>
            </a:r>
            <a:endParaRPr sz="1000" b="0" i="0" u="none" strike="noStrike" cap="none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1298475" y="1758312"/>
            <a:ext cx="70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Systematic analysis of neural networks performance and generalization capabilities with application to the automatic assessment of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Lung Ultrasound data from Covid-19 patients</a:t>
            </a:r>
            <a:endParaRPr sz="2200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1298475" y="3677749"/>
            <a:ext cx="58074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ZIHADUL 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AZAM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4">
            <a:alphaModFix/>
          </a:blip>
          <a:srcRect l="7080" t="12769" r="7089" b="21815"/>
          <a:stretch/>
        </p:blipFill>
        <p:spPr>
          <a:xfrm>
            <a:off x="7548741" y="198425"/>
            <a:ext cx="1436334" cy="6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labelling</a:t>
            </a:r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421" y="2599383"/>
            <a:ext cx="1111535" cy="102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820" y="2590668"/>
            <a:ext cx="1432360" cy="10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5">
            <a:alphaModFix/>
          </a:blip>
          <a:srcRect t="1777"/>
          <a:stretch/>
        </p:blipFill>
        <p:spPr>
          <a:xfrm>
            <a:off x="5373044" y="2590668"/>
            <a:ext cx="1493044" cy="105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952" y="2590669"/>
            <a:ext cx="1802822" cy="105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>
            <a:spLocks noGrp="1"/>
          </p:cNvSpPr>
          <p:nvPr>
            <p:ph type="body" idx="1"/>
          </p:nvPr>
        </p:nvSpPr>
        <p:spPr>
          <a:xfrm>
            <a:off x="786150" y="668159"/>
            <a:ext cx="2892232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4 level scoring system:</a:t>
            </a:r>
            <a:endParaRPr sz="1800" dirty="0"/>
          </a:p>
          <a:p>
            <a:pPr indent="-342900">
              <a:spcBef>
                <a:spcPts val="1000"/>
              </a:spcBef>
              <a:buSzPts val="1800"/>
              <a:buChar char="○"/>
            </a:pPr>
            <a:r>
              <a:rPr lang="en" sz="1800" dirty="0"/>
              <a:t>Score 0</a:t>
            </a:r>
            <a:endParaRPr sz="1800" dirty="0"/>
          </a:p>
          <a:p>
            <a:pPr indent="-342900">
              <a:spcBef>
                <a:spcPts val="1000"/>
              </a:spcBef>
              <a:buSzPts val="1800"/>
              <a:buChar char="○"/>
            </a:pPr>
            <a:r>
              <a:rPr lang="en" sz="1800" dirty="0"/>
              <a:t>Score 1</a:t>
            </a:r>
            <a:endParaRPr sz="1800" dirty="0"/>
          </a:p>
          <a:p>
            <a:pPr indent="-342900">
              <a:spcBef>
                <a:spcPts val="1000"/>
              </a:spcBef>
              <a:buSzPts val="1800"/>
              <a:buChar char="○"/>
            </a:pPr>
            <a:r>
              <a:rPr lang="en" sz="1800" dirty="0"/>
              <a:t>Score 2</a:t>
            </a:r>
            <a:endParaRPr sz="1800" dirty="0"/>
          </a:p>
          <a:p>
            <a:pPr indent="-342900">
              <a:spcBef>
                <a:spcPts val="1000"/>
              </a:spcBef>
              <a:buSzPts val="1800"/>
              <a:buChar char="○"/>
            </a:pPr>
            <a:r>
              <a:rPr lang="en" sz="1800" dirty="0"/>
              <a:t>Score 3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766AE7C-6EE0-7079-2702-8407540DD192}"/>
              </a:ext>
            </a:extLst>
          </p:cNvPr>
          <p:cNvSpPr/>
          <p:nvPr/>
        </p:nvSpPr>
        <p:spPr>
          <a:xfrm rot="16200000">
            <a:off x="5609005" y="-699891"/>
            <a:ext cx="195185" cy="609435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1000" dirty="0"/>
              <a:t>WORSENING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BFB6F87-A4CA-0769-DC95-21DEEB570903}"/>
              </a:ext>
            </a:extLst>
          </p:cNvPr>
          <p:cNvSpPr/>
          <p:nvPr/>
        </p:nvSpPr>
        <p:spPr>
          <a:xfrm rot="5400000">
            <a:off x="5609004" y="800450"/>
            <a:ext cx="195186" cy="609435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1000" dirty="0"/>
              <a:t>IMPROVEMENT</a:t>
            </a:r>
          </a:p>
        </p:txBody>
      </p:sp>
      <p:sp>
        <p:nvSpPr>
          <p:cNvPr id="10" name="Google Shape;284;p28">
            <a:extLst>
              <a:ext uri="{FF2B5EF4-FFF2-40B4-BE49-F238E27FC236}">
                <a16:creationId xmlns:a16="http://schemas.microsoft.com/office/drawing/2014/main" id="{57996321-E815-4205-0F10-E1C9E2417735}"/>
              </a:ext>
            </a:extLst>
          </p:cNvPr>
          <p:cNvSpPr txBox="1">
            <a:spLocks/>
          </p:cNvSpPr>
          <p:nvPr/>
        </p:nvSpPr>
        <p:spPr>
          <a:xfrm>
            <a:off x="2126275" y="4286774"/>
            <a:ext cx="6826800" cy="85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>
                <a:solidFill>
                  <a:schemeClr val="dk2"/>
                </a:solidFill>
              </a:rPr>
              <a:t>“Proposal for International Standardization of the Use of Lung Ultrasound for Patients With COVID-19”</a:t>
            </a:r>
          </a:p>
          <a:p>
            <a:pPr marL="0" indent="0">
              <a:spcBef>
                <a:spcPts val="1000"/>
              </a:spcBef>
              <a:buFont typeface="Source Sans Pro"/>
              <a:buNone/>
            </a:pPr>
            <a:r>
              <a:rPr lang="en-US" sz="1100">
                <a:solidFill>
                  <a:schemeClr val="dk2"/>
                </a:solidFill>
              </a:rPr>
              <a:t>- G. Soldati et al, 2020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Source Sans Pro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title"/>
          </p:nvPr>
        </p:nvSpPr>
        <p:spPr>
          <a:xfrm>
            <a:off x="786150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statistics</a:t>
            </a:r>
            <a:endParaRPr dirty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7E206B8-4807-6ACE-0AD5-8679FA11F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1" y="1304288"/>
            <a:ext cx="3529966" cy="2353312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A1A0271-9F5E-B3AE-6293-146909C60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78" y="1304288"/>
            <a:ext cx="3529967" cy="2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4.</a:t>
            </a:r>
            <a:r>
              <a:rPr lang="en" sz="4800" dirty="0">
                <a:solidFill>
                  <a:schemeClr val="accent4"/>
                </a:solidFill>
              </a:rPr>
              <a:t> </a:t>
            </a:r>
            <a:r>
              <a:rPr lang="en" sz="3200" dirty="0"/>
              <a:t>Methodologies </a:t>
            </a:r>
            <a:r>
              <a:rPr lang="en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&amp;</a:t>
            </a:r>
            <a:r>
              <a:rPr lang="en" sz="3200" dirty="0"/>
              <a:t> Results</a:t>
            </a:r>
            <a:endParaRPr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1"/>
          </p:nvPr>
        </p:nvSpPr>
        <p:spPr>
          <a:xfrm>
            <a:off x="786150" y="1033100"/>
            <a:ext cx="67752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Frame-level scoring system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Grad-CAM algorithm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Generalization Capability across different medical centers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Frame-level scoring system</a:t>
            </a:r>
            <a:endParaRPr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145900" y="1903500"/>
            <a:ext cx="1549800" cy="1336500"/>
          </a:xfrm>
          <a:prstGeom prst="rect">
            <a:avLst/>
          </a:prstGeom>
          <a:solidFill>
            <a:srgbClr val="ACE949"/>
          </a:solidFill>
          <a:ln w="9525" cap="flat" cmpd="sng">
            <a:solidFill>
              <a:srgbClr val="ACE9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Model</a:t>
            </a:r>
            <a:endParaRPr sz="1200" b="1"/>
          </a:p>
        </p:txBody>
      </p:sp>
      <p:cxnSp>
        <p:nvCxnSpPr>
          <p:cNvPr id="360" name="Google Shape;360;p37"/>
          <p:cNvCxnSpPr>
            <a:stCxn id="361" idx="3"/>
            <a:endCxn id="359" idx="1"/>
          </p:cNvCxnSpPr>
          <p:nvPr/>
        </p:nvCxnSpPr>
        <p:spPr>
          <a:xfrm>
            <a:off x="2764100" y="2571750"/>
            <a:ext cx="138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00" y="1979698"/>
            <a:ext cx="1210200" cy="121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7"/>
          <p:cNvCxnSpPr>
            <a:stCxn id="359" idx="3"/>
          </p:cNvCxnSpPr>
          <p:nvPr/>
        </p:nvCxnSpPr>
        <p:spPr>
          <a:xfrm>
            <a:off x="5695700" y="2571750"/>
            <a:ext cx="78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6483800" y="2008350"/>
            <a:ext cx="0" cy="115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7"/>
          <p:cNvCxnSpPr/>
          <p:nvPr/>
        </p:nvCxnSpPr>
        <p:spPr>
          <a:xfrm>
            <a:off x="6483800" y="2008350"/>
            <a:ext cx="22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7"/>
          <p:cNvCxnSpPr/>
          <p:nvPr/>
        </p:nvCxnSpPr>
        <p:spPr>
          <a:xfrm>
            <a:off x="6483800" y="2382375"/>
            <a:ext cx="22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7"/>
          <p:cNvCxnSpPr/>
          <p:nvPr/>
        </p:nvCxnSpPr>
        <p:spPr>
          <a:xfrm>
            <a:off x="6483800" y="2774175"/>
            <a:ext cx="224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7"/>
          <p:cNvCxnSpPr/>
          <p:nvPr/>
        </p:nvCxnSpPr>
        <p:spPr>
          <a:xfrm>
            <a:off x="6483800" y="3161250"/>
            <a:ext cx="22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7"/>
          <p:cNvSpPr txBox="1"/>
          <p:nvPr/>
        </p:nvSpPr>
        <p:spPr>
          <a:xfrm>
            <a:off x="6708500" y="1823700"/>
            <a:ext cx="127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0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6708500" y="2197725"/>
            <a:ext cx="127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1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6708500" y="2589525"/>
            <a:ext cx="127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Score 2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6708500" y="2976600"/>
            <a:ext cx="127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3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3" name="Google Shape;373;p37"/>
          <p:cNvGrpSpPr/>
          <p:nvPr/>
        </p:nvGrpSpPr>
        <p:grpSpPr>
          <a:xfrm>
            <a:off x="7420860" y="2679334"/>
            <a:ext cx="117481" cy="184955"/>
            <a:chOff x="3438425" y="876700"/>
            <a:chExt cx="102900" cy="162000"/>
          </a:xfrm>
        </p:grpSpPr>
        <p:sp>
          <p:nvSpPr>
            <p:cNvPr id="374" name="Google Shape;374;p37"/>
            <p:cNvSpPr/>
            <p:nvPr/>
          </p:nvSpPr>
          <p:spPr>
            <a:xfrm>
              <a:off x="3438425" y="876700"/>
              <a:ext cx="102900" cy="102925"/>
            </a:xfrm>
            <a:custGeom>
              <a:avLst/>
              <a:gdLst/>
              <a:ahLst/>
              <a:cxnLst/>
              <a:rect l="l" t="t" r="r" b="b"/>
              <a:pathLst>
                <a:path w="4116" h="4117" fill="none" extrusionOk="0">
                  <a:moveTo>
                    <a:pt x="2058" y="1"/>
                  </a:moveTo>
                  <a:lnTo>
                    <a:pt x="2058" y="1"/>
                  </a:lnTo>
                  <a:lnTo>
                    <a:pt x="2477" y="39"/>
                  </a:lnTo>
                  <a:lnTo>
                    <a:pt x="2858" y="153"/>
                  </a:lnTo>
                  <a:lnTo>
                    <a:pt x="3201" y="344"/>
                  </a:lnTo>
                  <a:lnTo>
                    <a:pt x="3506" y="573"/>
                  </a:lnTo>
                  <a:lnTo>
                    <a:pt x="3773" y="877"/>
                  </a:lnTo>
                  <a:lnTo>
                    <a:pt x="3964" y="1259"/>
                  </a:lnTo>
                  <a:lnTo>
                    <a:pt x="4078" y="1640"/>
                  </a:lnTo>
                  <a:lnTo>
                    <a:pt x="4116" y="2059"/>
                  </a:lnTo>
                  <a:lnTo>
                    <a:pt x="4116" y="2059"/>
                  </a:lnTo>
                  <a:lnTo>
                    <a:pt x="4078" y="2478"/>
                  </a:lnTo>
                  <a:lnTo>
                    <a:pt x="3964" y="2859"/>
                  </a:lnTo>
                  <a:lnTo>
                    <a:pt x="3773" y="3202"/>
                  </a:lnTo>
                  <a:lnTo>
                    <a:pt x="3506" y="3507"/>
                  </a:lnTo>
                  <a:lnTo>
                    <a:pt x="3201" y="3774"/>
                  </a:lnTo>
                  <a:lnTo>
                    <a:pt x="2858" y="3964"/>
                  </a:lnTo>
                  <a:lnTo>
                    <a:pt x="2477" y="4079"/>
                  </a:lnTo>
                  <a:lnTo>
                    <a:pt x="2058" y="4117"/>
                  </a:lnTo>
                  <a:lnTo>
                    <a:pt x="2058" y="4117"/>
                  </a:lnTo>
                  <a:lnTo>
                    <a:pt x="1639" y="4079"/>
                  </a:lnTo>
                  <a:lnTo>
                    <a:pt x="1258" y="3964"/>
                  </a:lnTo>
                  <a:lnTo>
                    <a:pt x="915" y="3774"/>
                  </a:lnTo>
                  <a:lnTo>
                    <a:pt x="610" y="3507"/>
                  </a:lnTo>
                  <a:lnTo>
                    <a:pt x="343" y="3202"/>
                  </a:lnTo>
                  <a:lnTo>
                    <a:pt x="152" y="2859"/>
                  </a:lnTo>
                  <a:lnTo>
                    <a:pt x="38" y="2478"/>
                  </a:lnTo>
                  <a:lnTo>
                    <a:pt x="0" y="2059"/>
                  </a:lnTo>
                  <a:lnTo>
                    <a:pt x="0" y="2059"/>
                  </a:lnTo>
                  <a:lnTo>
                    <a:pt x="38" y="1640"/>
                  </a:lnTo>
                  <a:lnTo>
                    <a:pt x="152" y="1259"/>
                  </a:lnTo>
                  <a:lnTo>
                    <a:pt x="343" y="877"/>
                  </a:lnTo>
                  <a:lnTo>
                    <a:pt x="610" y="573"/>
                  </a:lnTo>
                  <a:lnTo>
                    <a:pt x="915" y="344"/>
                  </a:lnTo>
                  <a:lnTo>
                    <a:pt x="1258" y="153"/>
                  </a:lnTo>
                  <a:lnTo>
                    <a:pt x="1639" y="39"/>
                  </a:lnTo>
                  <a:lnTo>
                    <a:pt x="2058" y="1"/>
                  </a:lnTo>
                  <a:lnTo>
                    <a:pt x="2058" y="1"/>
                  </a:lnTo>
                  <a:close/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453650" y="971025"/>
              <a:ext cx="73400" cy="67675"/>
            </a:xfrm>
            <a:custGeom>
              <a:avLst/>
              <a:gdLst/>
              <a:ahLst/>
              <a:cxnLst/>
              <a:rect l="l" t="t" r="r" b="b"/>
              <a:pathLst>
                <a:path w="2936" h="2707" fill="none" extrusionOk="0">
                  <a:moveTo>
                    <a:pt x="344" y="1"/>
                  </a:moveTo>
                  <a:lnTo>
                    <a:pt x="1" y="2707"/>
                  </a:lnTo>
                  <a:lnTo>
                    <a:pt x="1449" y="1792"/>
                  </a:lnTo>
                  <a:lnTo>
                    <a:pt x="2935" y="2707"/>
                  </a:lnTo>
                  <a:lnTo>
                    <a:pt x="2554" y="1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6" name="Google Shape;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25" y="1841888"/>
            <a:ext cx="1747425" cy="14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/>
          <p:nvPr/>
        </p:nvSpPr>
        <p:spPr>
          <a:xfrm>
            <a:off x="3878225" y="1602150"/>
            <a:ext cx="2013900" cy="1939200"/>
          </a:xfrm>
          <a:prstGeom prst="rect">
            <a:avLst/>
          </a:prstGeom>
          <a:noFill/>
          <a:ln w="28575" cap="flat" cmpd="sng">
            <a:solidFill>
              <a:srgbClr val="EB402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4EB72-FEF1-49E7-69D9-261C949FF467}"/>
              </a:ext>
            </a:extLst>
          </p:cNvPr>
          <p:cNvSpPr txBox="1"/>
          <p:nvPr/>
        </p:nvSpPr>
        <p:spPr>
          <a:xfrm>
            <a:off x="796260" y="3345900"/>
            <a:ext cx="21885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LUS</a:t>
            </a:r>
            <a:r>
              <a:rPr lang="en-US" sz="1400" dirty="0"/>
              <a:t> 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Architectures</a:t>
            </a: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body" idx="1"/>
          </p:nvPr>
        </p:nvSpPr>
        <p:spPr>
          <a:xfrm>
            <a:off x="786150" y="880700"/>
            <a:ext cx="67752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ResNet-18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ResNet-50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ResNet-101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DensNet-121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DensNet-201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InceptionV3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359;p37">
            <a:extLst>
              <a:ext uri="{FF2B5EF4-FFF2-40B4-BE49-F238E27FC236}">
                <a16:creationId xmlns:a16="http://schemas.microsoft.com/office/drawing/2014/main" id="{5704DE9C-2356-3CE3-BF61-36005F14A2D5}"/>
              </a:ext>
            </a:extLst>
          </p:cNvPr>
          <p:cNvSpPr/>
          <p:nvPr/>
        </p:nvSpPr>
        <p:spPr>
          <a:xfrm>
            <a:off x="4839675" y="2083609"/>
            <a:ext cx="1549800" cy="1336500"/>
          </a:xfrm>
          <a:prstGeom prst="rect">
            <a:avLst/>
          </a:prstGeom>
          <a:solidFill>
            <a:srgbClr val="ACE949"/>
          </a:solidFill>
          <a:ln w="9525" cap="flat" cmpd="sng">
            <a:solidFill>
              <a:srgbClr val="ACE9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Model</a:t>
            </a:r>
            <a:endParaRPr sz="1200" b="1"/>
          </a:p>
        </p:txBody>
      </p:sp>
      <p:pic>
        <p:nvPicPr>
          <p:cNvPr id="3" name="Google Shape;362;p37">
            <a:extLst>
              <a:ext uri="{FF2B5EF4-FFF2-40B4-BE49-F238E27FC236}">
                <a16:creationId xmlns:a16="http://schemas.microsoft.com/office/drawing/2014/main" id="{22B39576-253D-79BE-7925-E4ED97B30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75" y="2159807"/>
            <a:ext cx="1210200" cy="12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7;p37">
            <a:extLst>
              <a:ext uri="{FF2B5EF4-FFF2-40B4-BE49-F238E27FC236}">
                <a16:creationId xmlns:a16="http://schemas.microsoft.com/office/drawing/2014/main" id="{DD342796-63F2-3E45-4798-CFBF3257B674}"/>
              </a:ext>
            </a:extLst>
          </p:cNvPr>
          <p:cNvSpPr/>
          <p:nvPr/>
        </p:nvSpPr>
        <p:spPr>
          <a:xfrm>
            <a:off x="4572000" y="1782259"/>
            <a:ext cx="2013900" cy="1939200"/>
          </a:xfrm>
          <a:prstGeom prst="rect">
            <a:avLst/>
          </a:prstGeom>
          <a:noFill/>
          <a:ln w="28575" cap="flat" cmpd="sng">
            <a:solidFill>
              <a:srgbClr val="EB402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709950" y="795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</a:t>
            </a: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786150" y="1033100"/>
            <a:ext cx="43980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SzPts val="1800"/>
              <a:buChar char="◎"/>
            </a:pPr>
            <a:r>
              <a:rPr lang="en" sz="1800"/>
              <a:t>Patient level</a:t>
            </a:r>
            <a:endParaRPr sz="1800"/>
          </a:p>
        </p:txBody>
      </p:sp>
      <p:sp>
        <p:nvSpPr>
          <p:cNvPr id="392" name="Google Shape;392;p39"/>
          <p:cNvSpPr/>
          <p:nvPr/>
        </p:nvSpPr>
        <p:spPr>
          <a:xfrm>
            <a:off x="1666350" y="2909275"/>
            <a:ext cx="35178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Training Data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5184150" y="2909275"/>
            <a:ext cx="2293500" cy="393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Testing Data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2532900" y="3381800"/>
            <a:ext cx="17847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≈ 60% (24 patients)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48’215 frames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5461166" y="3381800"/>
            <a:ext cx="1739468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≈ 40% (11 patients)</a:t>
            </a:r>
            <a:endParaRPr b="1" dirty="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10’710 frames</a:t>
            </a:r>
            <a:endParaRPr sz="12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>
            <a:off x="1684550" y="2662350"/>
            <a:ext cx="57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97" name="Google Shape;397;p39"/>
          <p:cNvSpPr txBox="1"/>
          <p:nvPr/>
        </p:nvSpPr>
        <p:spPr>
          <a:xfrm>
            <a:off x="3715501" y="1797450"/>
            <a:ext cx="15606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Total: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35 Patients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58’924 frames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1062">
            <a:extLst>
              <a:ext uri="{FF2B5EF4-FFF2-40B4-BE49-F238E27FC236}">
                <a16:creationId xmlns:a16="http://schemas.microsoft.com/office/drawing/2014/main" id="{F187DB7E-EA74-53AE-2067-799E96316758}"/>
              </a:ext>
            </a:extLst>
          </p:cNvPr>
          <p:cNvSpPr/>
          <p:nvPr/>
        </p:nvSpPr>
        <p:spPr>
          <a:xfrm>
            <a:off x="5274921" y="4775319"/>
            <a:ext cx="1958869" cy="370310"/>
          </a:xfrm>
          <a:prstGeom prst="rect">
            <a:avLst/>
          </a:prstGeom>
          <a:solidFill>
            <a:srgbClr val="701F57"/>
          </a:solidFill>
          <a:ln>
            <a:solidFill>
              <a:srgbClr val="701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4. Model Training</a:t>
            </a:r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C48CAB06-BEE7-6F6E-9DC1-B80255DF9461}"/>
              </a:ext>
            </a:extLst>
          </p:cNvPr>
          <p:cNvSpPr/>
          <p:nvPr/>
        </p:nvSpPr>
        <p:spPr>
          <a:xfrm>
            <a:off x="7235225" y="-10570"/>
            <a:ext cx="1903662" cy="4787018"/>
          </a:xfrm>
          <a:prstGeom prst="rect">
            <a:avLst/>
          </a:prstGeom>
          <a:solidFill>
            <a:srgbClr val="35193E">
              <a:alpha val="15000"/>
            </a:srgbClr>
          </a:solidFill>
          <a:ln>
            <a:solidFill>
              <a:srgbClr val="351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F7BA025D-E9AE-FBA5-E256-34F77BA1540F}"/>
              </a:ext>
            </a:extLst>
          </p:cNvPr>
          <p:cNvSpPr/>
          <p:nvPr/>
        </p:nvSpPr>
        <p:spPr>
          <a:xfrm>
            <a:off x="5284117" y="-8442"/>
            <a:ext cx="1949672" cy="4783761"/>
          </a:xfrm>
          <a:prstGeom prst="rect">
            <a:avLst/>
          </a:prstGeom>
          <a:solidFill>
            <a:srgbClr val="701F57">
              <a:alpha val="20000"/>
            </a:srgbClr>
          </a:solidFill>
          <a:ln>
            <a:solidFill>
              <a:srgbClr val="701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06710F87-C472-8617-6D5D-7FFB608E4F21}"/>
              </a:ext>
            </a:extLst>
          </p:cNvPr>
          <p:cNvSpPr/>
          <p:nvPr/>
        </p:nvSpPr>
        <p:spPr>
          <a:xfrm>
            <a:off x="3379021" y="-4255"/>
            <a:ext cx="1895900" cy="4777445"/>
          </a:xfrm>
          <a:prstGeom prst="rect">
            <a:avLst/>
          </a:prstGeom>
          <a:solidFill>
            <a:srgbClr val="AD1759">
              <a:alpha val="15000"/>
            </a:srgbClr>
          </a:solidFill>
          <a:ln>
            <a:solidFill>
              <a:srgbClr val="AD1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7" name="Rectangle 1136">
            <a:extLst>
              <a:ext uri="{FF2B5EF4-FFF2-40B4-BE49-F238E27FC236}">
                <a16:creationId xmlns:a16="http://schemas.microsoft.com/office/drawing/2014/main" id="{7298A8A5-25DB-544F-E198-BEA4FEC5929D}"/>
              </a:ext>
            </a:extLst>
          </p:cNvPr>
          <p:cNvSpPr/>
          <p:nvPr/>
        </p:nvSpPr>
        <p:spPr>
          <a:xfrm>
            <a:off x="1576344" y="0"/>
            <a:ext cx="1799488" cy="4770963"/>
          </a:xfrm>
          <a:prstGeom prst="rect">
            <a:avLst/>
          </a:prstGeom>
          <a:solidFill>
            <a:srgbClr val="E13342">
              <a:alpha val="15000"/>
            </a:srgbClr>
          </a:solidFill>
          <a:ln>
            <a:solidFill>
              <a:srgbClr val="E1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9E6EEBC4-8C49-F3B9-F3FC-0C9D341B033C}"/>
              </a:ext>
            </a:extLst>
          </p:cNvPr>
          <p:cNvSpPr/>
          <p:nvPr/>
        </p:nvSpPr>
        <p:spPr>
          <a:xfrm>
            <a:off x="1" y="1"/>
            <a:ext cx="1572576" cy="4770963"/>
          </a:xfrm>
          <a:prstGeom prst="rect">
            <a:avLst/>
          </a:prstGeom>
          <a:solidFill>
            <a:srgbClr val="F37651">
              <a:alpha val="15000"/>
            </a:srgbClr>
          </a:solidFill>
          <a:ln>
            <a:solidFill>
              <a:srgbClr val="F37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61A2E4-4584-47B7-9781-1251590661BE}"/>
              </a:ext>
            </a:extLst>
          </p:cNvPr>
          <p:cNvGrpSpPr/>
          <p:nvPr/>
        </p:nvGrpSpPr>
        <p:grpSpPr>
          <a:xfrm>
            <a:off x="178621" y="181443"/>
            <a:ext cx="1079918" cy="1438220"/>
            <a:chOff x="917321" y="914400"/>
            <a:chExt cx="1439891" cy="19176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DF543-95A7-0F6E-6A75-D96C9EA8E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59" b="98432" l="3480" r="95128">
                          <a14:foregroundMark x1="9049" y1="68293" x2="9049" y2="68293"/>
                          <a14:foregroundMark x1="44084" y1="93902" x2="44084" y2="93902"/>
                          <a14:foregroundMark x1="40603" y1="98780" x2="40603" y2="98780"/>
                          <a14:foregroundMark x1="90951" y1="88676" x2="90951" y2="88676"/>
                          <a14:foregroundMark x1="95128" y1="98258" x2="95128" y2="98258"/>
                          <a14:foregroundMark x1="3944" y1="98780" x2="3944" y2="98780"/>
                          <a14:foregroundMark x1="48492" y1="7491" x2="48492" y2="7491"/>
                          <a14:foregroundMark x1="49652" y1="7840" x2="49652" y2="7840"/>
                          <a14:foregroundMark x1="48260" y1="3659" x2="48260" y2="36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7321" y="914400"/>
              <a:ext cx="1439891" cy="1917627"/>
            </a:xfrm>
            <a:prstGeom prst="rect">
              <a:avLst/>
            </a:prstGeom>
          </p:spPr>
        </p:pic>
        <p:pic>
          <p:nvPicPr>
            <p:cNvPr id="1026" name="Picture 2" descr="Ultraschall Icon - Ultrasound Icon Clipart - Full Size Clipart (#1314899) -  PinClipart">
              <a:extLst>
                <a:ext uri="{FF2B5EF4-FFF2-40B4-BE49-F238E27FC236}">
                  <a16:creationId xmlns:a16="http://schemas.microsoft.com/office/drawing/2014/main" id="{A81C3DEC-3516-3DE9-9708-2D02C0099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42260">
              <a:off x="1661967" y="1550951"/>
              <a:ext cx="476024" cy="475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Database Svg Png Icon Free Download (#522919) - OnlineWebFonts.COM">
            <a:extLst>
              <a:ext uri="{FF2B5EF4-FFF2-40B4-BE49-F238E27FC236}">
                <a16:creationId xmlns:a16="http://schemas.microsoft.com/office/drawing/2014/main" id="{2B2B3654-0ADC-6D43-D058-2F8A6634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4" y="3789124"/>
            <a:ext cx="444298" cy="5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30ADB317-0AC7-DA46-85F7-9DBAEDFE5668}"/>
              </a:ext>
            </a:extLst>
          </p:cNvPr>
          <p:cNvGrpSpPr/>
          <p:nvPr/>
        </p:nvGrpSpPr>
        <p:grpSpPr>
          <a:xfrm>
            <a:off x="137253" y="2100978"/>
            <a:ext cx="1276953" cy="1123594"/>
            <a:chOff x="615816" y="2799577"/>
            <a:chExt cx="1702604" cy="1498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EE6164-D967-9E96-A13B-C0A6F683B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507"/>
            <a:stretch/>
          </p:blipFill>
          <p:spPr>
            <a:xfrm>
              <a:off x="615816" y="2799577"/>
              <a:ext cx="1245404" cy="1040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AD1580-CC83-CD43-7619-9D22E1876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507"/>
            <a:stretch/>
          </p:blipFill>
          <p:spPr>
            <a:xfrm>
              <a:off x="768216" y="2951977"/>
              <a:ext cx="1245404" cy="1040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0E8A9C-1B0D-4C54-2153-C2F8B0A37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507"/>
            <a:stretch/>
          </p:blipFill>
          <p:spPr>
            <a:xfrm>
              <a:off x="920616" y="3104377"/>
              <a:ext cx="1245404" cy="1040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1EC6EA-AC3C-A299-1858-832C5CBB9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507"/>
            <a:stretch/>
          </p:blipFill>
          <p:spPr>
            <a:xfrm>
              <a:off x="1073016" y="3256777"/>
              <a:ext cx="1245404" cy="1040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783907-8557-C409-DA90-B38C84D83A5A}"/>
              </a:ext>
            </a:extLst>
          </p:cNvPr>
          <p:cNvGrpSpPr/>
          <p:nvPr/>
        </p:nvGrpSpPr>
        <p:grpSpPr>
          <a:xfrm>
            <a:off x="1983798" y="470121"/>
            <a:ext cx="986683" cy="3793477"/>
            <a:chOff x="3348517" y="420624"/>
            <a:chExt cx="1315577" cy="50579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623FDD-C0C6-A260-8D0E-25EF8FC1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644"/>
            <a:stretch/>
          </p:blipFill>
          <p:spPr>
            <a:xfrm>
              <a:off x="3348517" y="4372722"/>
              <a:ext cx="1313293" cy="11058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32B166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741732-0AA1-F255-6AD3-7A794F52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8517" y="3045361"/>
              <a:ext cx="1313293" cy="109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chemeClr val="accent4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62730B-414D-3BE2-A546-A0AD1C66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638" y="1718000"/>
              <a:ext cx="1275050" cy="109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chemeClr val="accent2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09F9F4-EE06-0BDF-F8DB-BE23C8F4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85316" y="425360"/>
              <a:ext cx="1262396" cy="10620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sq">
              <a:solidFill>
                <a:srgbClr val="E13342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CC43F5-7B18-EE2F-7808-253223728DAB}"/>
                </a:ext>
              </a:extLst>
            </p:cNvPr>
            <p:cNvSpPr/>
            <p:nvPr/>
          </p:nvSpPr>
          <p:spPr>
            <a:xfrm>
              <a:off x="3977640" y="420624"/>
              <a:ext cx="676656" cy="192024"/>
            </a:xfrm>
            <a:prstGeom prst="rect">
              <a:avLst/>
            </a:prstGeom>
            <a:solidFill>
              <a:srgbClr val="E13342"/>
            </a:solidFill>
            <a:ln>
              <a:solidFill>
                <a:srgbClr val="E1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800" b="1" kern="1200" dirty="0">
                  <a:solidFill>
                    <a:prstClr val="white"/>
                  </a:solidFill>
                  <a:latin typeface="Calibri" panose="020F0502020204030204"/>
                </a:rPr>
                <a:t>Score-3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724288-44D7-A4DA-324B-A0CDCAA32C91}"/>
                </a:ext>
              </a:extLst>
            </p:cNvPr>
            <p:cNvSpPr/>
            <p:nvPr/>
          </p:nvSpPr>
          <p:spPr>
            <a:xfrm>
              <a:off x="3987438" y="4362783"/>
              <a:ext cx="676656" cy="192024"/>
            </a:xfrm>
            <a:prstGeom prst="rect">
              <a:avLst/>
            </a:prstGeom>
            <a:solidFill>
              <a:srgbClr val="32B166"/>
            </a:solidFill>
            <a:ln>
              <a:solidFill>
                <a:srgbClr val="32B1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800" b="1" kern="1200" dirty="0">
                  <a:solidFill>
                    <a:prstClr val="white"/>
                  </a:solidFill>
                  <a:latin typeface="Calibri" panose="020F0502020204030204"/>
                </a:rPr>
                <a:t>Score-0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CE67F0-316A-DBF1-663E-72733011A940}"/>
                </a:ext>
              </a:extLst>
            </p:cNvPr>
            <p:cNvSpPr/>
            <p:nvPr/>
          </p:nvSpPr>
          <p:spPr>
            <a:xfrm>
              <a:off x="3987438" y="3028890"/>
              <a:ext cx="676656" cy="192024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800" b="1" kern="1200" dirty="0">
                  <a:solidFill>
                    <a:prstClr val="white"/>
                  </a:solidFill>
                  <a:latin typeface="Calibri" panose="020F0502020204030204"/>
                </a:rPr>
                <a:t>Score-1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C77C4C-AF76-1590-9A00-4B6A581897C8}"/>
                </a:ext>
              </a:extLst>
            </p:cNvPr>
            <p:cNvSpPr/>
            <p:nvPr/>
          </p:nvSpPr>
          <p:spPr>
            <a:xfrm>
              <a:off x="3971056" y="1705498"/>
              <a:ext cx="676656" cy="192024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37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800" b="1" kern="1200" dirty="0">
                  <a:solidFill>
                    <a:prstClr val="white"/>
                  </a:solidFill>
                  <a:latin typeface="Calibri" panose="020F0502020204030204"/>
                </a:rPr>
                <a:t>Score-2</a:t>
              </a: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075C76DD-1CF7-DF6C-DBC6-82CCD3F155D1}"/>
              </a:ext>
            </a:extLst>
          </p:cNvPr>
          <p:cNvGrpSpPr/>
          <p:nvPr/>
        </p:nvGrpSpPr>
        <p:grpSpPr>
          <a:xfrm>
            <a:off x="3502339" y="283046"/>
            <a:ext cx="1641415" cy="4341915"/>
            <a:chOff x="5467876" y="377393"/>
            <a:chExt cx="2271636" cy="600899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5E40D8-BE2C-89BC-6CF1-F803CE0B197C}"/>
                </a:ext>
              </a:extLst>
            </p:cNvPr>
            <p:cNvGrpSpPr/>
            <p:nvPr/>
          </p:nvGrpSpPr>
          <p:grpSpPr>
            <a:xfrm>
              <a:off x="5467876" y="377393"/>
              <a:ext cx="2271636" cy="2048540"/>
              <a:chOff x="5467876" y="476783"/>
              <a:chExt cx="2271636" cy="204854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5A2566E-29AA-13BF-E67F-9A96BEFDC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70785" y="495366"/>
                <a:ext cx="1865818" cy="16086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sq">
                <a:solidFill>
                  <a:schemeClr val="accent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99AB19-621A-B319-6113-00B70E1D5537}"/>
                  </a:ext>
                </a:extLst>
              </p:cNvPr>
              <p:cNvSpPr/>
              <p:nvPr/>
            </p:nvSpPr>
            <p:spPr>
              <a:xfrm>
                <a:off x="6859947" y="476783"/>
                <a:ext cx="676656" cy="19202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F376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7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50C1D8-F37D-F914-3366-707AD4C949AA}"/>
                  </a:ext>
                </a:extLst>
              </p:cNvPr>
              <p:cNvSpPr txBox="1"/>
              <p:nvPr/>
            </p:nvSpPr>
            <p:spPr>
              <a:xfrm>
                <a:off x="5467876" y="2173916"/>
                <a:ext cx="2271636" cy="35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Original Image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E3B3F06-5A8D-6D22-0ABD-7242277BAB52}"/>
                </a:ext>
              </a:extLst>
            </p:cNvPr>
            <p:cNvGrpSpPr/>
            <p:nvPr/>
          </p:nvGrpSpPr>
          <p:grpSpPr>
            <a:xfrm>
              <a:off x="5467876" y="2511655"/>
              <a:ext cx="2271636" cy="2037703"/>
              <a:chOff x="5467876" y="2551411"/>
              <a:chExt cx="2271636" cy="203770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C9DC0A0-D529-84CE-1160-C58F383BA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0785" y="2570620"/>
                <a:ext cx="1865818" cy="16101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sq">
                <a:solidFill>
                  <a:schemeClr val="accent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785F7F-42BC-C6F2-85D9-0EEAAEC0CF5C}"/>
                  </a:ext>
                </a:extLst>
              </p:cNvPr>
              <p:cNvSpPr/>
              <p:nvPr/>
            </p:nvSpPr>
            <p:spPr>
              <a:xfrm>
                <a:off x="6859947" y="2551411"/>
                <a:ext cx="676656" cy="19202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F376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7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091483-0D71-DFE7-BBFB-8C650B86CF29}"/>
                  </a:ext>
                </a:extLst>
              </p:cNvPr>
              <p:cNvSpPr txBox="1"/>
              <p:nvPr/>
            </p:nvSpPr>
            <p:spPr>
              <a:xfrm>
                <a:off x="5467876" y="4237707"/>
                <a:ext cx="2271636" cy="35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Cropping Mask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804BF9-71FB-A181-2D24-A8DA3370D3E2}"/>
                </a:ext>
              </a:extLst>
            </p:cNvPr>
            <p:cNvGrpSpPr/>
            <p:nvPr/>
          </p:nvGrpSpPr>
          <p:grpSpPr>
            <a:xfrm>
              <a:off x="5467876" y="4633200"/>
              <a:ext cx="2271636" cy="1753186"/>
              <a:chOff x="5467876" y="4702773"/>
              <a:chExt cx="2271636" cy="1753186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0790827-0C52-AB3A-14B7-298E6B8BF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0785" y="4709575"/>
                <a:ext cx="1865818" cy="13316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sq">
                <a:solidFill>
                  <a:schemeClr val="accent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62FB69-28F7-86F5-5316-8911E9F2E7CD}"/>
                  </a:ext>
                </a:extLst>
              </p:cNvPr>
              <p:cNvSpPr/>
              <p:nvPr/>
            </p:nvSpPr>
            <p:spPr>
              <a:xfrm>
                <a:off x="6859947" y="4702773"/>
                <a:ext cx="676656" cy="19202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F376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7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33E0282-2E3C-C12E-6F91-31C043AF2814}"/>
                  </a:ext>
                </a:extLst>
              </p:cNvPr>
              <p:cNvSpPr txBox="1"/>
              <p:nvPr/>
            </p:nvSpPr>
            <p:spPr>
              <a:xfrm>
                <a:off x="5467876" y="6104552"/>
                <a:ext cx="2271636" cy="35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Cropped Image</a:t>
                </a:r>
              </a:p>
            </p:txBody>
          </p:sp>
        </p:grpSp>
      </p:grpSp>
      <p:pic>
        <p:nvPicPr>
          <p:cNvPr id="1030" name="Picture 6" descr="Neural network - Free networking icons">
            <a:extLst>
              <a:ext uri="{FF2B5EF4-FFF2-40B4-BE49-F238E27FC236}">
                <a16:creationId xmlns:a16="http://schemas.microsoft.com/office/drawing/2014/main" id="{E54783AA-346C-ABD5-6803-6588C460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94" b="90625" l="7617" r="91211">
                        <a14:foregroundMark x1="90820" y1="66602" x2="90820" y2="66602"/>
                        <a14:foregroundMark x1="91211" y1="33203" x2="91211" y2="33203"/>
                        <a14:foregroundMark x1="51367" y1="8984" x2="51367" y2="8984"/>
                        <a14:foregroundMark x1="50586" y1="90625" x2="50586" y2="90625"/>
                        <a14:foregroundMark x1="8789" y1="79297" x2="8789" y2="79297"/>
                        <a14:foregroundMark x1="7813" y1="49023" x2="7813" y2="49023"/>
                        <a14:foregroundMark x1="7617" y1="78906" x2="7617" y2="7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30619" y="1169589"/>
            <a:ext cx="1527090" cy="152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B595E987-B13E-B79E-F812-A42AD6981DD1}"/>
              </a:ext>
            </a:extLst>
          </p:cNvPr>
          <p:cNvGrpSpPr/>
          <p:nvPr/>
        </p:nvGrpSpPr>
        <p:grpSpPr>
          <a:xfrm>
            <a:off x="5187396" y="3081878"/>
            <a:ext cx="1868494" cy="1242509"/>
            <a:chOff x="8407602" y="4592761"/>
            <a:chExt cx="2491325" cy="165667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B9DC67F-C0A1-820B-F784-2837636F46AF}"/>
                </a:ext>
              </a:extLst>
            </p:cNvPr>
            <p:cNvGrpSpPr/>
            <p:nvPr/>
          </p:nvGrpSpPr>
          <p:grpSpPr>
            <a:xfrm>
              <a:off x="9115424" y="4778584"/>
              <a:ext cx="1173903" cy="842096"/>
              <a:chOff x="8423510" y="4778583"/>
              <a:chExt cx="1865818" cy="133843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95BD498-9539-563A-9029-BAB9CAACD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sq">
                <a:solidFill>
                  <a:srgbClr val="E1334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DF67D2-EBB2-FEA1-091A-455B495B2C99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rgbClr val="E13342"/>
              </a:solidFill>
              <a:ln>
                <a:solidFill>
                  <a:srgbClr val="E133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Score-3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8B9A73C-47AE-C0E3-19A0-1FDD5F13CFAE}"/>
                </a:ext>
              </a:extLst>
            </p:cNvPr>
            <p:cNvGrpSpPr/>
            <p:nvPr/>
          </p:nvGrpSpPr>
          <p:grpSpPr>
            <a:xfrm>
              <a:off x="9267824" y="4930984"/>
              <a:ext cx="1173903" cy="842096"/>
              <a:chOff x="8423510" y="4778583"/>
              <a:chExt cx="1865818" cy="1338439"/>
            </a:xfrm>
            <a:solidFill>
              <a:srgbClr val="32B166"/>
            </a:solidFill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8A8AFF04-6E8F-C768-1443-30503C6FA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grpFill/>
              <a:ln w="57150" cap="sq">
                <a:solidFill>
                  <a:srgbClr val="32B166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087E17E-EBB9-7E6F-B7B4-2B2E4BD4D416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grpFill/>
              <a:ln>
                <a:solidFill>
                  <a:srgbClr val="32B1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Score-0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5315647-AD37-D563-694C-842939953EC9}"/>
                </a:ext>
              </a:extLst>
            </p:cNvPr>
            <p:cNvGrpSpPr/>
            <p:nvPr/>
          </p:nvGrpSpPr>
          <p:grpSpPr>
            <a:xfrm>
              <a:off x="9420224" y="5083384"/>
              <a:ext cx="1173903" cy="842096"/>
              <a:chOff x="8423510" y="4778583"/>
              <a:chExt cx="1865818" cy="1338439"/>
            </a:xfrm>
            <a:solidFill>
              <a:srgbClr val="FFC000"/>
            </a:solidFill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6ACF41B-7E41-1008-0B2D-1EC5B4EDA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grpFill/>
              <a:ln w="57150" cap="sq">
                <a:solidFill>
                  <a:srgbClr val="FFC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09B8254-85E9-2C5E-FCBE-67146AC4EDC9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Score-1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722453F-ACDE-C031-C812-81CB876B7030}"/>
                </a:ext>
              </a:extLst>
            </p:cNvPr>
            <p:cNvGrpSpPr/>
            <p:nvPr/>
          </p:nvGrpSpPr>
          <p:grpSpPr>
            <a:xfrm>
              <a:off x="9572624" y="5235784"/>
              <a:ext cx="1173903" cy="842096"/>
              <a:chOff x="8423510" y="4778583"/>
              <a:chExt cx="1865818" cy="1338439"/>
            </a:xfrm>
            <a:solidFill>
              <a:srgbClr val="32B166"/>
            </a:solidFill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04F9BAB-0160-B2EA-AD17-C6359CE0E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grpFill/>
              <a:ln w="57150" cap="sq">
                <a:solidFill>
                  <a:srgbClr val="32B166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DCB219E-9797-6397-DB6E-C33CA014DF52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grpFill/>
              <a:ln>
                <a:solidFill>
                  <a:srgbClr val="32B1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Score-0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A9370E2-F651-AC7B-81A4-BC25AAD86853}"/>
                </a:ext>
              </a:extLst>
            </p:cNvPr>
            <p:cNvGrpSpPr/>
            <p:nvPr/>
          </p:nvGrpSpPr>
          <p:grpSpPr>
            <a:xfrm>
              <a:off x="9725024" y="5388184"/>
              <a:ext cx="1173903" cy="842096"/>
              <a:chOff x="8423510" y="4778583"/>
              <a:chExt cx="1865818" cy="1338439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22459F8A-AF41-2D10-BBC6-A15C3484C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sq">
                <a:solidFill>
                  <a:schemeClr val="accent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2B702D9C-D755-0010-E538-988CC521062A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F376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Score-2</a:t>
                </a:r>
              </a:p>
            </p:txBody>
          </p:sp>
        </p:grp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D10CCEA-75B6-DFEA-3114-263CDA08C622}"/>
                </a:ext>
              </a:extLst>
            </p:cNvPr>
            <p:cNvSpPr txBox="1"/>
            <p:nvPr/>
          </p:nvSpPr>
          <p:spPr>
            <a:xfrm>
              <a:off x="8409515" y="5219045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4CA8D5D-E7DA-DAB4-97B6-9753526ED5F1}"/>
                </a:ext>
              </a:extLst>
            </p:cNvPr>
            <p:cNvSpPr txBox="1"/>
            <p:nvPr/>
          </p:nvSpPr>
          <p:spPr>
            <a:xfrm>
              <a:off x="8417965" y="5849331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282330F-20CA-93C3-3B39-E929D3EBD233}"/>
                </a:ext>
              </a:extLst>
            </p:cNvPr>
            <p:cNvSpPr txBox="1"/>
            <p:nvPr/>
          </p:nvSpPr>
          <p:spPr>
            <a:xfrm>
              <a:off x="8417965" y="5532277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6D329523-1553-E2BB-5317-0A24388E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4814807"/>
              <a:ext cx="308957" cy="0"/>
            </a:xfrm>
            <a:prstGeom prst="line">
              <a:avLst/>
            </a:prstGeom>
            <a:ln w="28575">
              <a:solidFill>
                <a:srgbClr val="E13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355AC40-C927-A5CE-B8CD-57432954BEAE}"/>
                </a:ext>
              </a:extLst>
            </p:cNvPr>
            <p:cNvSpPr txBox="1"/>
            <p:nvPr/>
          </p:nvSpPr>
          <p:spPr>
            <a:xfrm>
              <a:off x="8413903" y="4592761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1EDEEDAE-9B29-9C7F-CA11-8D2AE87E6A6D}"/>
                </a:ext>
              </a:extLst>
            </p:cNvPr>
            <p:cNvSpPr txBox="1"/>
            <p:nvPr/>
          </p:nvSpPr>
          <p:spPr>
            <a:xfrm>
              <a:off x="8407602" y="4906065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F49FB324-7F86-7956-EFB8-C4B15F38D915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110509"/>
              <a:ext cx="453571" cy="0"/>
            </a:xfrm>
            <a:prstGeom prst="line">
              <a:avLst/>
            </a:prstGeom>
            <a:ln w="28575">
              <a:solidFill>
                <a:srgbClr val="32B1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D4BCA45F-D8F5-ADC9-9383-27536CA0474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460801"/>
              <a:ext cx="579813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FE483434-47B5-E3A1-F504-1ADA77D031B8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734834"/>
              <a:ext cx="757234" cy="0"/>
            </a:xfrm>
            <a:prstGeom prst="line">
              <a:avLst/>
            </a:prstGeom>
            <a:ln w="28575">
              <a:solidFill>
                <a:srgbClr val="32B1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646A2328-2F4C-65D4-DE15-77E7ADA5D060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6040313"/>
              <a:ext cx="913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56" name="Table 1056">
            <a:extLst>
              <a:ext uri="{FF2B5EF4-FFF2-40B4-BE49-F238E27FC236}">
                <a16:creationId xmlns:a16="http://schemas.microsoft.com/office/drawing/2014/main" id="{6AAC0C1E-AFDF-FAF1-AB16-3D5583C6D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73168"/>
              </p:ext>
            </p:extLst>
          </p:nvPr>
        </p:nvGraphicFramePr>
        <p:xfrm>
          <a:off x="5429782" y="62921"/>
          <a:ext cx="1771045" cy="708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4209">
                  <a:extLst>
                    <a:ext uri="{9D8B030D-6E8A-4147-A177-3AD203B41FA5}">
                      <a16:colId xmlns:a16="http://schemas.microsoft.com/office/drawing/2014/main" val="1354162022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827770267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671516251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1854000264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845456213"/>
                    </a:ext>
                  </a:extLst>
                </a:gridCol>
              </a:tblGrid>
              <a:tr h="2286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Training Outputs</a:t>
                      </a:r>
                    </a:p>
                  </a:txBody>
                  <a:tcPr marL="68580" marR="68580" marT="34290" marB="34290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81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</a:t>
                      </a:r>
                      <a:r>
                        <a:rPr lang="en-US" sz="1100" baseline="-25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</a:t>
                      </a:r>
                      <a:r>
                        <a:rPr lang="en-US" sz="1100" baseline="-25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</a:t>
                      </a:r>
                      <a:r>
                        <a:rPr lang="en-US" sz="1100" baseline="-25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</a:t>
                      </a:r>
                      <a:r>
                        <a:rPr lang="en-US" sz="1100" baseline="-25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</a:t>
                      </a:r>
                      <a:r>
                        <a:rPr lang="en-US" sz="1100" baseline="-250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858346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S3</a:t>
                      </a:r>
                    </a:p>
                  </a:txBody>
                  <a:tcPr marL="68580" marR="68580" marT="34290" marB="34290">
                    <a:solidFill>
                      <a:srgbClr val="E1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S0</a:t>
                      </a:r>
                    </a:p>
                  </a:txBody>
                  <a:tcPr marL="68580" marR="68580" marT="34290" marB="34290">
                    <a:solidFill>
                      <a:srgbClr val="32B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S1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S1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28592"/>
                  </a:ext>
                </a:extLst>
              </a:tr>
            </a:tbl>
          </a:graphicData>
        </a:graphic>
      </p:graphicFrame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8C1619AB-A282-AE76-AA7E-6F6A4CFFD2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73370" y="883893"/>
            <a:ext cx="9525" cy="1543143"/>
          </a:xfrm>
          <a:prstGeom prst="bentConnector3">
            <a:avLst>
              <a:gd name="adj1" fmla="val 1187228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ctor: Elbow 1078">
            <a:extLst>
              <a:ext uri="{FF2B5EF4-FFF2-40B4-BE49-F238E27FC236}">
                <a16:creationId xmlns:a16="http://schemas.microsoft.com/office/drawing/2014/main" id="{B3C396B1-BCB5-20F9-1C83-7D5562716DC7}"/>
              </a:ext>
            </a:extLst>
          </p:cNvPr>
          <p:cNvCxnSpPr>
            <a:cxnSpLocks/>
          </p:cNvCxnSpPr>
          <p:nvPr/>
        </p:nvCxnSpPr>
        <p:spPr>
          <a:xfrm>
            <a:off x="5072213" y="2457763"/>
            <a:ext cx="9525" cy="1423385"/>
          </a:xfrm>
          <a:prstGeom prst="bentConnector3">
            <a:avLst>
              <a:gd name="adj1" fmla="val 1117016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D7AEAFF2-1B71-77A8-4BDC-05448CF6D0EB}"/>
              </a:ext>
            </a:extLst>
          </p:cNvPr>
          <p:cNvCxnSpPr>
            <a:stCxn id="5" idx="2"/>
          </p:cNvCxnSpPr>
          <p:nvPr/>
        </p:nvCxnSpPr>
        <p:spPr>
          <a:xfrm flipH="1">
            <a:off x="718579" y="1619663"/>
            <a:ext cx="1" cy="429678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F517A55D-03C5-ABAA-8DE5-ED7CBB9424FE}"/>
              </a:ext>
            </a:extLst>
          </p:cNvPr>
          <p:cNvCxnSpPr>
            <a:cxnSpLocks/>
          </p:cNvCxnSpPr>
          <p:nvPr/>
        </p:nvCxnSpPr>
        <p:spPr>
          <a:xfrm flipH="1">
            <a:off x="689981" y="3233205"/>
            <a:ext cx="8603" cy="512434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Connector: Elbow 1088">
            <a:extLst>
              <a:ext uri="{FF2B5EF4-FFF2-40B4-BE49-F238E27FC236}">
                <a16:creationId xmlns:a16="http://schemas.microsoft.com/office/drawing/2014/main" id="{EC7735B0-62A6-7510-71D2-F6E5CDD8DB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3949" y="3472525"/>
            <a:ext cx="52680" cy="1763413"/>
          </a:xfrm>
          <a:prstGeom prst="bentConnector3">
            <a:avLst>
              <a:gd name="adj1" fmla="val -325456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Connector: Elbow 1092">
            <a:extLst>
              <a:ext uri="{FF2B5EF4-FFF2-40B4-BE49-F238E27FC236}">
                <a16:creationId xmlns:a16="http://schemas.microsoft.com/office/drawing/2014/main" id="{7B8E4459-2C0A-AFFE-B181-7946563551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5322" y="-591202"/>
            <a:ext cx="177200" cy="1838251"/>
          </a:xfrm>
          <a:prstGeom prst="bentConnector3">
            <a:avLst>
              <a:gd name="adj1" fmla="val 196755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6B1AF90B-8347-B758-56F4-B3972C8BC8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77457" y="3385244"/>
            <a:ext cx="232350" cy="2212608"/>
          </a:xfrm>
          <a:prstGeom prst="bentConnector4">
            <a:avLst>
              <a:gd name="adj1" fmla="val -36110"/>
              <a:gd name="adj2" fmla="val 100201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DD95AEEB-8038-4FB6-0FCE-E22295729846}"/>
              </a:ext>
            </a:extLst>
          </p:cNvPr>
          <p:cNvCxnSpPr>
            <a:cxnSpLocks/>
          </p:cNvCxnSpPr>
          <p:nvPr/>
        </p:nvCxnSpPr>
        <p:spPr>
          <a:xfrm flipH="1" flipV="1">
            <a:off x="6094165" y="2769638"/>
            <a:ext cx="2204" cy="410885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15343545-05B2-712E-1603-1F60146D4EF3}"/>
              </a:ext>
            </a:extLst>
          </p:cNvPr>
          <p:cNvCxnSpPr>
            <a:cxnSpLocks/>
          </p:cNvCxnSpPr>
          <p:nvPr/>
        </p:nvCxnSpPr>
        <p:spPr>
          <a:xfrm flipH="1" flipV="1">
            <a:off x="6107005" y="817774"/>
            <a:ext cx="2204" cy="410885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16CF0B8D-E3D2-0A5F-6317-B39962B4211B}"/>
              </a:ext>
            </a:extLst>
          </p:cNvPr>
          <p:cNvGrpSpPr/>
          <p:nvPr/>
        </p:nvGrpSpPr>
        <p:grpSpPr>
          <a:xfrm>
            <a:off x="7729107" y="1487892"/>
            <a:ext cx="895365" cy="945785"/>
            <a:chOff x="10381678" y="2098649"/>
            <a:chExt cx="1193820" cy="1261046"/>
          </a:xfrm>
        </p:grpSpPr>
        <p:sp>
          <p:nvSpPr>
            <p:cNvPr id="1134" name="Rectangle: Rounded Corners 1133">
              <a:extLst>
                <a:ext uri="{FF2B5EF4-FFF2-40B4-BE49-F238E27FC236}">
                  <a16:creationId xmlns:a16="http://schemas.microsoft.com/office/drawing/2014/main" id="{E29E8EAF-A7FE-D85A-8EF4-A6701EEA20AB}"/>
                </a:ext>
              </a:extLst>
            </p:cNvPr>
            <p:cNvSpPr/>
            <p:nvPr/>
          </p:nvSpPr>
          <p:spPr>
            <a:xfrm>
              <a:off x="10381679" y="2098649"/>
              <a:ext cx="1193819" cy="1219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27" name="Picture 8" descr="Layers Icon | Small &amp; Flat Iconset | paomedia">
              <a:extLst>
                <a:ext uri="{FF2B5EF4-FFF2-40B4-BE49-F238E27FC236}">
                  <a16:creationId xmlns:a16="http://schemas.microsoft.com/office/drawing/2014/main" id="{8F44E4CE-0A89-0E8B-E92F-5F91A856A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044" y="2216341"/>
              <a:ext cx="725119" cy="72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EF99FC19-A51C-0284-6024-4733EDA42EFC}"/>
                </a:ext>
              </a:extLst>
            </p:cNvPr>
            <p:cNvSpPr txBox="1"/>
            <p:nvPr/>
          </p:nvSpPr>
          <p:spPr>
            <a:xfrm>
              <a:off x="10381678" y="2836475"/>
              <a:ext cx="1193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75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Trained model</a:t>
              </a:r>
            </a:p>
          </p:txBody>
        </p:sp>
      </p:grp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47AEA8C9-4388-D831-C72F-F64758CD5A7E}"/>
              </a:ext>
            </a:extLst>
          </p:cNvPr>
          <p:cNvCxnSpPr>
            <a:cxnSpLocks/>
          </p:cNvCxnSpPr>
          <p:nvPr/>
        </p:nvCxnSpPr>
        <p:spPr>
          <a:xfrm>
            <a:off x="6725158" y="1935650"/>
            <a:ext cx="914567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91A372B-00E6-A5A9-BD7E-31310F92AABB}"/>
              </a:ext>
            </a:extLst>
          </p:cNvPr>
          <p:cNvSpPr txBox="1"/>
          <p:nvPr/>
        </p:nvSpPr>
        <p:spPr>
          <a:xfrm>
            <a:off x="6132475" y="930672"/>
            <a:ext cx="1641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48B57D4C-8AC7-1131-7CB6-D9F2854CBAAA}"/>
              </a:ext>
            </a:extLst>
          </p:cNvPr>
          <p:cNvSpPr txBox="1"/>
          <p:nvPr/>
        </p:nvSpPr>
        <p:spPr>
          <a:xfrm>
            <a:off x="700925" y="3340171"/>
            <a:ext cx="1641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E0F613CF-A2AA-9960-BD09-59BBCF29428F}"/>
              </a:ext>
            </a:extLst>
          </p:cNvPr>
          <p:cNvSpPr txBox="1"/>
          <p:nvPr/>
        </p:nvSpPr>
        <p:spPr>
          <a:xfrm>
            <a:off x="749841" y="1614439"/>
            <a:ext cx="1641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Acquisition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399BB65F-ED86-4C0D-B233-0B08F983159F}"/>
              </a:ext>
            </a:extLst>
          </p:cNvPr>
          <p:cNvSpPr txBox="1"/>
          <p:nvPr/>
        </p:nvSpPr>
        <p:spPr>
          <a:xfrm>
            <a:off x="5583429" y="4195363"/>
            <a:ext cx="1641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Dataset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E7BFFA89-1042-B798-186F-EC2E27E9A018}"/>
              </a:ext>
            </a:extLst>
          </p:cNvPr>
          <p:cNvSpPr txBox="1"/>
          <p:nvPr/>
        </p:nvSpPr>
        <p:spPr>
          <a:xfrm>
            <a:off x="6114747" y="2879900"/>
            <a:ext cx="1641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54BE9D43-F7EE-F9B4-2CAA-8B2275D7DB5D}"/>
              </a:ext>
            </a:extLst>
          </p:cNvPr>
          <p:cNvSpPr txBox="1"/>
          <p:nvPr/>
        </p:nvSpPr>
        <p:spPr>
          <a:xfrm>
            <a:off x="5772353" y="2548307"/>
            <a:ext cx="1641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CNN Model</a:t>
            </a:r>
          </a:p>
        </p:txBody>
      </p: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34F39813-AAB6-5DB7-180A-A7A92B6944CF}"/>
              </a:ext>
            </a:extLst>
          </p:cNvPr>
          <p:cNvGrpSpPr/>
          <p:nvPr/>
        </p:nvGrpSpPr>
        <p:grpSpPr>
          <a:xfrm>
            <a:off x="7148088" y="3088139"/>
            <a:ext cx="1868494" cy="1242509"/>
            <a:chOff x="8407602" y="4592761"/>
            <a:chExt cx="2491325" cy="1656679"/>
          </a:xfrm>
        </p:grpSpPr>
        <p:grpSp>
          <p:nvGrpSpPr>
            <p:cNvPr id="1216" name="Group 1215">
              <a:extLst>
                <a:ext uri="{FF2B5EF4-FFF2-40B4-BE49-F238E27FC236}">
                  <a16:creationId xmlns:a16="http://schemas.microsoft.com/office/drawing/2014/main" id="{3628F1A5-3C5B-1890-5899-288CFED9700B}"/>
                </a:ext>
              </a:extLst>
            </p:cNvPr>
            <p:cNvGrpSpPr/>
            <p:nvPr/>
          </p:nvGrpSpPr>
          <p:grpSpPr>
            <a:xfrm>
              <a:off x="9115424" y="4778584"/>
              <a:ext cx="1173903" cy="842096"/>
              <a:chOff x="8423510" y="4778583"/>
              <a:chExt cx="1865818" cy="1338439"/>
            </a:xfrm>
          </p:grpSpPr>
          <p:pic>
            <p:nvPicPr>
              <p:cNvPr id="1239" name="Picture 1238">
                <a:extLst>
                  <a:ext uri="{FF2B5EF4-FFF2-40B4-BE49-F238E27FC236}">
                    <a16:creationId xmlns:a16="http://schemas.microsoft.com/office/drawing/2014/main" id="{61947D69-71BF-9008-4DAE-F082D501A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solidFill>
                <a:schemeClr val="accent4"/>
              </a:solidFill>
              <a:ln w="57150" cap="sq">
                <a:solidFill>
                  <a:schemeClr val="accent4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240" name="Rectangle 1239">
                <a:extLst>
                  <a:ext uri="{FF2B5EF4-FFF2-40B4-BE49-F238E27FC236}">
                    <a16:creationId xmlns:a16="http://schemas.microsoft.com/office/drawing/2014/main" id="{211926BC-B228-1343-DD12-984A78E5C5FA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Score-1</a:t>
                </a:r>
              </a:p>
            </p:txBody>
          </p:sp>
        </p:grpSp>
        <p:grpSp>
          <p:nvGrpSpPr>
            <p:cNvPr id="1217" name="Group 1216">
              <a:extLst>
                <a:ext uri="{FF2B5EF4-FFF2-40B4-BE49-F238E27FC236}">
                  <a16:creationId xmlns:a16="http://schemas.microsoft.com/office/drawing/2014/main" id="{D225FC4B-7BFA-88A5-52DF-0166C325DD1D}"/>
                </a:ext>
              </a:extLst>
            </p:cNvPr>
            <p:cNvGrpSpPr/>
            <p:nvPr/>
          </p:nvGrpSpPr>
          <p:grpSpPr>
            <a:xfrm>
              <a:off x="9267824" y="4930984"/>
              <a:ext cx="1173903" cy="842096"/>
              <a:chOff x="8423510" y="4778583"/>
              <a:chExt cx="1865818" cy="1338439"/>
            </a:xfrm>
            <a:solidFill>
              <a:srgbClr val="32B166"/>
            </a:solidFill>
          </p:grpSpPr>
          <p:pic>
            <p:nvPicPr>
              <p:cNvPr id="1237" name="Picture 1236">
                <a:extLst>
                  <a:ext uri="{FF2B5EF4-FFF2-40B4-BE49-F238E27FC236}">
                    <a16:creationId xmlns:a16="http://schemas.microsoft.com/office/drawing/2014/main" id="{DF197D41-FDFB-EE79-41E2-7B2239719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solidFill>
                <a:srgbClr val="E13342"/>
              </a:solidFill>
              <a:ln w="57150" cap="sq">
                <a:solidFill>
                  <a:srgbClr val="E1334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238" name="Rectangle 1237">
                <a:extLst>
                  <a:ext uri="{FF2B5EF4-FFF2-40B4-BE49-F238E27FC236}">
                    <a16:creationId xmlns:a16="http://schemas.microsoft.com/office/drawing/2014/main" id="{A968A64C-8B3E-E765-3386-3E601A0E964B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rgbClr val="E13342"/>
              </a:solidFill>
              <a:ln>
                <a:solidFill>
                  <a:srgbClr val="E133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Score-3</a:t>
                </a:r>
              </a:p>
            </p:txBody>
          </p:sp>
        </p:grpSp>
        <p:grpSp>
          <p:nvGrpSpPr>
            <p:cNvPr id="1218" name="Group 1217">
              <a:extLst>
                <a:ext uri="{FF2B5EF4-FFF2-40B4-BE49-F238E27FC236}">
                  <a16:creationId xmlns:a16="http://schemas.microsoft.com/office/drawing/2014/main" id="{0FE157F3-ADE5-6197-1C23-034A0E8EA41D}"/>
                </a:ext>
              </a:extLst>
            </p:cNvPr>
            <p:cNvGrpSpPr/>
            <p:nvPr/>
          </p:nvGrpSpPr>
          <p:grpSpPr>
            <a:xfrm>
              <a:off x="9420224" y="5083384"/>
              <a:ext cx="1173903" cy="842096"/>
              <a:chOff x="8423510" y="4778583"/>
              <a:chExt cx="1865818" cy="1338439"/>
            </a:xfrm>
            <a:solidFill>
              <a:srgbClr val="FFC000"/>
            </a:solidFill>
          </p:grpSpPr>
          <p:pic>
            <p:nvPicPr>
              <p:cNvPr id="1235" name="Picture 1234">
                <a:extLst>
                  <a:ext uri="{FF2B5EF4-FFF2-40B4-BE49-F238E27FC236}">
                    <a16:creationId xmlns:a16="http://schemas.microsoft.com/office/drawing/2014/main" id="{42432D71-A5C4-06FF-BABD-EB2218D31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grpFill/>
              <a:ln w="57150" cap="sq">
                <a:solidFill>
                  <a:srgbClr val="FFC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236" name="Rectangle 1235">
                <a:extLst>
                  <a:ext uri="{FF2B5EF4-FFF2-40B4-BE49-F238E27FC236}">
                    <a16:creationId xmlns:a16="http://schemas.microsoft.com/office/drawing/2014/main" id="{022B120A-2475-AD81-CFAB-3DDD42CA1B7B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Score-1</a:t>
                </a:r>
              </a:p>
            </p:txBody>
          </p:sp>
        </p:grpSp>
        <p:grpSp>
          <p:nvGrpSpPr>
            <p:cNvPr id="1219" name="Group 1218">
              <a:extLst>
                <a:ext uri="{FF2B5EF4-FFF2-40B4-BE49-F238E27FC236}">
                  <a16:creationId xmlns:a16="http://schemas.microsoft.com/office/drawing/2014/main" id="{FA53405E-4B42-B701-9B46-174507D3E5C3}"/>
                </a:ext>
              </a:extLst>
            </p:cNvPr>
            <p:cNvGrpSpPr/>
            <p:nvPr/>
          </p:nvGrpSpPr>
          <p:grpSpPr>
            <a:xfrm>
              <a:off x="9572624" y="5235784"/>
              <a:ext cx="1173903" cy="842096"/>
              <a:chOff x="8423510" y="4778583"/>
              <a:chExt cx="1865818" cy="1338439"/>
            </a:xfrm>
            <a:solidFill>
              <a:srgbClr val="32B166"/>
            </a:solidFill>
          </p:grpSpPr>
          <p:pic>
            <p:nvPicPr>
              <p:cNvPr id="1233" name="Picture 1232">
                <a:extLst>
                  <a:ext uri="{FF2B5EF4-FFF2-40B4-BE49-F238E27FC236}">
                    <a16:creationId xmlns:a16="http://schemas.microsoft.com/office/drawing/2014/main" id="{9C769AA4-9F84-7996-E41B-DDE44B4F8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3510" y="4785385"/>
                <a:ext cx="1865818" cy="1331637"/>
              </a:xfrm>
              <a:prstGeom prst="rect">
                <a:avLst/>
              </a:prstGeom>
              <a:solidFill>
                <a:schemeClr val="accent2"/>
              </a:solidFill>
              <a:ln w="57150" cap="sq">
                <a:solidFill>
                  <a:schemeClr val="accent2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234" name="Rectangle 1233">
                <a:extLst>
                  <a:ext uri="{FF2B5EF4-FFF2-40B4-BE49-F238E27FC236}">
                    <a16:creationId xmlns:a16="http://schemas.microsoft.com/office/drawing/2014/main" id="{F79FD695-4E91-E116-A704-F472EF9552A9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Score-2</a:t>
                </a:r>
              </a:p>
            </p:txBody>
          </p:sp>
        </p:grpSp>
        <p:grpSp>
          <p:nvGrpSpPr>
            <p:cNvPr id="1220" name="Group 1219">
              <a:extLst>
                <a:ext uri="{FF2B5EF4-FFF2-40B4-BE49-F238E27FC236}">
                  <a16:creationId xmlns:a16="http://schemas.microsoft.com/office/drawing/2014/main" id="{3C1A0D7A-E40E-C314-E301-FA80BC39839F}"/>
                </a:ext>
              </a:extLst>
            </p:cNvPr>
            <p:cNvGrpSpPr/>
            <p:nvPr/>
          </p:nvGrpSpPr>
          <p:grpSpPr>
            <a:xfrm>
              <a:off x="9725024" y="5388183"/>
              <a:ext cx="1173903" cy="785609"/>
              <a:chOff x="8423510" y="4778583"/>
              <a:chExt cx="1865818" cy="1248658"/>
            </a:xfrm>
          </p:grpSpPr>
          <p:pic>
            <p:nvPicPr>
              <p:cNvPr id="1231" name="Picture 1230">
                <a:extLst>
                  <a:ext uri="{FF2B5EF4-FFF2-40B4-BE49-F238E27FC236}">
                    <a16:creationId xmlns:a16="http://schemas.microsoft.com/office/drawing/2014/main" id="{29252317-1857-7425-0706-F676B1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23510" y="4875167"/>
                <a:ext cx="1865818" cy="1152074"/>
              </a:xfrm>
              <a:prstGeom prst="rect">
                <a:avLst/>
              </a:prstGeom>
              <a:solidFill>
                <a:srgbClr val="32B166"/>
              </a:solidFill>
              <a:ln w="57150" cap="sq">
                <a:solidFill>
                  <a:srgbClr val="32B166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232" name="Rectangle 1231">
                <a:extLst>
                  <a:ext uri="{FF2B5EF4-FFF2-40B4-BE49-F238E27FC236}">
                    <a16:creationId xmlns:a16="http://schemas.microsoft.com/office/drawing/2014/main" id="{279EF6DD-6727-3576-4DB5-E2CAB18112E9}"/>
                  </a:ext>
                </a:extLst>
              </p:cNvPr>
              <p:cNvSpPr/>
              <p:nvPr/>
            </p:nvSpPr>
            <p:spPr>
              <a:xfrm>
                <a:off x="9612672" y="4778583"/>
                <a:ext cx="676656" cy="192024"/>
              </a:xfrm>
              <a:prstGeom prst="rect">
                <a:avLst/>
              </a:prstGeom>
              <a:solidFill>
                <a:srgbClr val="32B166"/>
              </a:solidFill>
              <a:ln>
                <a:solidFill>
                  <a:srgbClr val="32B1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300" b="1" kern="1200" dirty="0">
                    <a:solidFill>
                      <a:prstClr val="white"/>
                    </a:solidFill>
                    <a:latin typeface="Calibri" panose="020F0502020204030204"/>
                  </a:rPr>
                  <a:t>Score-0</a:t>
                </a:r>
              </a:p>
            </p:txBody>
          </p:sp>
        </p:grpSp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2A06D132-58A8-FAA4-BA84-1D455DCB77CE}"/>
                </a:ext>
              </a:extLst>
            </p:cNvPr>
            <p:cNvSpPr txBox="1"/>
            <p:nvPr/>
          </p:nvSpPr>
          <p:spPr>
            <a:xfrm>
              <a:off x="8409515" y="5219045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3734A00C-C3C8-474D-E6D4-80714960C530}"/>
                </a:ext>
              </a:extLst>
            </p:cNvPr>
            <p:cNvSpPr txBox="1"/>
            <p:nvPr/>
          </p:nvSpPr>
          <p:spPr>
            <a:xfrm>
              <a:off x="8417965" y="5849331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223" name="TextBox 1222">
              <a:extLst>
                <a:ext uri="{FF2B5EF4-FFF2-40B4-BE49-F238E27FC236}">
                  <a16:creationId xmlns:a16="http://schemas.microsoft.com/office/drawing/2014/main" id="{ADB8D2E9-2424-C369-4B42-F994F135586A}"/>
                </a:ext>
              </a:extLst>
            </p:cNvPr>
            <p:cNvSpPr txBox="1"/>
            <p:nvPr/>
          </p:nvSpPr>
          <p:spPr>
            <a:xfrm>
              <a:off x="8417965" y="5532277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1224" name="Straight Connector 1223">
              <a:extLst>
                <a:ext uri="{FF2B5EF4-FFF2-40B4-BE49-F238E27FC236}">
                  <a16:creationId xmlns:a16="http://schemas.microsoft.com/office/drawing/2014/main" id="{BE5CDA21-FDE9-2EA4-75E9-8BBA0DFF6C16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4814807"/>
              <a:ext cx="308957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1EFE517-B52F-DECE-7F84-1767824DF909}"/>
                </a:ext>
              </a:extLst>
            </p:cNvPr>
            <p:cNvSpPr txBox="1"/>
            <p:nvPr/>
          </p:nvSpPr>
          <p:spPr>
            <a:xfrm>
              <a:off x="8413903" y="4592761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846336E0-D18D-7998-848C-5A859256B5EE}"/>
                </a:ext>
              </a:extLst>
            </p:cNvPr>
            <p:cNvSpPr txBox="1"/>
            <p:nvPr/>
          </p:nvSpPr>
          <p:spPr>
            <a:xfrm>
              <a:off x="8407602" y="4906065"/>
              <a:ext cx="54292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J</a:t>
              </a:r>
              <a:r>
                <a:rPr lang="en-US" sz="1350" kern="1200" baseline="-250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227" name="Straight Connector 1226">
              <a:extLst>
                <a:ext uri="{FF2B5EF4-FFF2-40B4-BE49-F238E27FC236}">
                  <a16:creationId xmlns:a16="http://schemas.microsoft.com/office/drawing/2014/main" id="{7DD933ED-7FF2-DD68-F7DD-F8A6FD88C426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110509"/>
              <a:ext cx="453571" cy="0"/>
            </a:xfrm>
            <a:prstGeom prst="line">
              <a:avLst/>
            </a:prstGeom>
            <a:ln w="28575">
              <a:solidFill>
                <a:srgbClr val="E13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Connector 1227">
              <a:extLst>
                <a:ext uri="{FF2B5EF4-FFF2-40B4-BE49-F238E27FC236}">
                  <a16:creationId xmlns:a16="http://schemas.microsoft.com/office/drawing/2014/main" id="{C96C1D56-F443-BE77-E060-720C6C17EC25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460801"/>
              <a:ext cx="579813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Connector 1228">
              <a:extLst>
                <a:ext uri="{FF2B5EF4-FFF2-40B4-BE49-F238E27FC236}">
                  <a16:creationId xmlns:a16="http://schemas.microsoft.com/office/drawing/2014/main" id="{202D2E01-8DA5-70A0-BFA4-3B87656C65B4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5734834"/>
              <a:ext cx="75723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Connector 1229">
              <a:extLst>
                <a:ext uri="{FF2B5EF4-FFF2-40B4-BE49-F238E27FC236}">
                  <a16:creationId xmlns:a16="http://schemas.microsoft.com/office/drawing/2014/main" id="{4364A978-0BE6-34C4-D3CA-E3BDDE794846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75" y="6040313"/>
              <a:ext cx="913000" cy="0"/>
            </a:xfrm>
            <a:prstGeom prst="line">
              <a:avLst/>
            </a:prstGeom>
            <a:ln w="28575">
              <a:solidFill>
                <a:srgbClr val="32B1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1" name="TextBox 1240">
            <a:extLst>
              <a:ext uri="{FF2B5EF4-FFF2-40B4-BE49-F238E27FC236}">
                <a16:creationId xmlns:a16="http://schemas.microsoft.com/office/drawing/2014/main" id="{AD085DCA-6DBC-CBDF-301F-EFB2401D30E0}"/>
              </a:ext>
            </a:extLst>
          </p:cNvPr>
          <p:cNvSpPr txBox="1"/>
          <p:nvPr/>
        </p:nvSpPr>
        <p:spPr>
          <a:xfrm>
            <a:off x="7505172" y="4200043"/>
            <a:ext cx="1641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Test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Dataset</a:t>
            </a:r>
          </a:p>
        </p:txBody>
      </p:sp>
      <p:cxnSp>
        <p:nvCxnSpPr>
          <p:cNvPr id="1242" name="Straight Arrow Connector 1241">
            <a:extLst>
              <a:ext uri="{FF2B5EF4-FFF2-40B4-BE49-F238E27FC236}">
                <a16:creationId xmlns:a16="http://schemas.microsoft.com/office/drawing/2014/main" id="{FE19C160-F58B-0838-B675-689775D9C305}"/>
              </a:ext>
            </a:extLst>
          </p:cNvPr>
          <p:cNvCxnSpPr>
            <a:cxnSpLocks/>
          </p:cNvCxnSpPr>
          <p:nvPr/>
        </p:nvCxnSpPr>
        <p:spPr>
          <a:xfrm flipV="1">
            <a:off x="8164127" y="2438949"/>
            <a:ext cx="0" cy="741574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4" name="TextBox 1243">
            <a:extLst>
              <a:ext uri="{FF2B5EF4-FFF2-40B4-BE49-F238E27FC236}">
                <a16:creationId xmlns:a16="http://schemas.microsoft.com/office/drawing/2014/main" id="{00B8EA73-C847-4270-BE68-0F1A6FC6CA91}"/>
              </a:ext>
            </a:extLst>
          </p:cNvPr>
          <p:cNvSpPr txBox="1"/>
          <p:nvPr/>
        </p:nvSpPr>
        <p:spPr>
          <a:xfrm>
            <a:off x="8183005" y="2740609"/>
            <a:ext cx="880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Testing</a:t>
            </a:r>
          </a:p>
        </p:txBody>
      </p:sp>
      <p:cxnSp>
        <p:nvCxnSpPr>
          <p:cNvPr id="1251" name="Connector: Elbow 1250">
            <a:extLst>
              <a:ext uri="{FF2B5EF4-FFF2-40B4-BE49-F238E27FC236}">
                <a16:creationId xmlns:a16="http://schemas.microsoft.com/office/drawing/2014/main" id="{51406825-038C-E096-BA03-65AC479EBED8}"/>
              </a:ext>
            </a:extLst>
          </p:cNvPr>
          <p:cNvCxnSpPr>
            <a:cxnSpLocks/>
          </p:cNvCxnSpPr>
          <p:nvPr/>
        </p:nvCxnSpPr>
        <p:spPr>
          <a:xfrm flipV="1">
            <a:off x="6379407" y="4372190"/>
            <a:ext cx="2252209" cy="318488"/>
          </a:xfrm>
          <a:prstGeom prst="bentConnector3">
            <a:avLst>
              <a:gd name="adj1" fmla="val 100052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4" name="Table 1056">
            <a:extLst>
              <a:ext uri="{FF2B5EF4-FFF2-40B4-BE49-F238E27FC236}">
                <a16:creationId xmlns:a16="http://schemas.microsoft.com/office/drawing/2014/main" id="{73626976-FE49-4EFF-C65C-D5225A28B27C}"/>
              </a:ext>
            </a:extLst>
          </p:cNvPr>
          <p:cNvGraphicFramePr>
            <a:graphicFrameLocks noGrp="1"/>
          </p:cNvGraphicFramePr>
          <p:nvPr/>
        </p:nvGraphicFramePr>
        <p:xfrm>
          <a:off x="7302730" y="60364"/>
          <a:ext cx="1771045" cy="708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4209">
                  <a:extLst>
                    <a:ext uri="{9D8B030D-6E8A-4147-A177-3AD203B41FA5}">
                      <a16:colId xmlns:a16="http://schemas.microsoft.com/office/drawing/2014/main" val="1354162022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827770267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671516251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1854000264"/>
                    </a:ext>
                  </a:extLst>
                </a:gridCol>
                <a:gridCol w="354209">
                  <a:extLst>
                    <a:ext uri="{9D8B030D-6E8A-4147-A177-3AD203B41FA5}">
                      <a16:colId xmlns:a16="http://schemas.microsoft.com/office/drawing/2014/main" val="845456213"/>
                    </a:ext>
                  </a:extLst>
                </a:gridCol>
              </a:tblGrid>
              <a:tr h="2286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Testing Outputs</a:t>
                      </a:r>
                    </a:p>
                  </a:txBody>
                  <a:tcPr marL="68580" marR="68580" marT="34290" marB="34290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816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</a:t>
                      </a:r>
                      <a:r>
                        <a:rPr lang="en-US" sz="1100" baseline="-25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</a:t>
                      </a:r>
                      <a:r>
                        <a:rPr lang="en-US" sz="1100" baseline="-25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</a:t>
                      </a:r>
                      <a:r>
                        <a:rPr lang="en-US" sz="1100" baseline="-25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</a:t>
                      </a:r>
                      <a:r>
                        <a:rPr lang="en-US" sz="1100" baseline="-25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</a:t>
                      </a:r>
                      <a:r>
                        <a:rPr lang="en-US" sz="1100" baseline="-250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858346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S1</a:t>
                      </a:r>
                    </a:p>
                  </a:txBody>
                  <a:tcPr marL="68580" marR="68580" marT="34290" marB="3429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S1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S0</a:t>
                      </a:r>
                    </a:p>
                  </a:txBody>
                  <a:tcPr marL="68580" marR="68580" marT="34290" marB="34290">
                    <a:solidFill>
                      <a:srgbClr val="32B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28592"/>
                  </a:ext>
                </a:extLst>
              </a:tr>
            </a:tbl>
          </a:graphicData>
        </a:graphic>
      </p:graphicFrame>
      <p:cxnSp>
        <p:nvCxnSpPr>
          <p:cNvPr id="1257" name="Straight Arrow Connector 1256">
            <a:extLst>
              <a:ext uri="{FF2B5EF4-FFF2-40B4-BE49-F238E27FC236}">
                <a16:creationId xmlns:a16="http://schemas.microsoft.com/office/drawing/2014/main" id="{75E4DFE1-002E-7A2C-0819-A71E9B8A7109}"/>
              </a:ext>
            </a:extLst>
          </p:cNvPr>
          <p:cNvCxnSpPr>
            <a:cxnSpLocks/>
            <a:stCxn id="1134" idx="0"/>
          </p:cNvCxnSpPr>
          <p:nvPr/>
        </p:nvCxnSpPr>
        <p:spPr>
          <a:xfrm flipH="1" flipV="1">
            <a:off x="8174582" y="817773"/>
            <a:ext cx="2205" cy="670122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8" name="TextBox 1257">
            <a:extLst>
              <a:ext uri="{FF2B5EF4-FFF2-40B4-BE49-F238E27FC236}">
                <a16:creationId xmlns:a16="http://schemas.microsoft.com/office/drawing/2014/main" id="{37BC8DD0-DC5E-DB3F-CF80-A53FEEB5DFC9}"/>
              </a:ext>
            </a:extLst>
          </p:cNvPr>
          <p:cNvSpPr txBox="1"/>
          <p:nvPr/>
        </p:nvSpPr>
        <p:spPr>
          <a:xfrm>
            <a:off x="8238258" y="1040164"/>
            <a:ext cx="1641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1262" name="Rectangle 1261">
            <a:extLst>
              <a:ext uri="{FF2B5EF4-FFF2-40B4-BE49-F238E27FC236}">
                <a16:creationId xmlns:a16="http://schemas.microsoft.com/office/drawing/2014/main" id="{A2BC2B65-CEFA-3986-60AC-16B4D4EC76DE}"/>
              </a:ext>
            </a:extLst>
          </p:cNvPr>
          <p:cNvSpPr/>
          <p:nvPr/>
        </p:nvSpPr>
        <p:spPr>
          <a:xfrm>
            <a:off x="7238843" y="4775319"/>
            <a:ext cx="1903662" cy="370310"/>
          </a:xfrm>
          <a:prstGeom prst="rect">
            <a:avLst/>
          </a:prstGeom>
          <a:solidFill>
            <a:srgbClr val="35193E"/>
          </a:solidFill>
          <a:ln>
            <a:solidFill>
              <a:srgbClr val="351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5. Model Evaluation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138E34A7-8C60-B200-E00F-6350B128DE4C}"/>
              </a:ext>
            </a:extLst>
          </p:cNvPr>
          <p:cNvSpPr/>
          <p:nvPr/>
        </p:nvSpPr>
        <p:spPr>
          <a:xfrm>
            <a:off x="1573157" y="4775219"/>
            <a:ext cx="1799490" cy="368282"/>
          </a:xfrm>
          <a:prstGeom prst="rect">
            <a:avLst/>
          </a:prstGeom>
          <a:solidFill>
            <a:srgbClr val="E13342"/>
          </a:solidFill>
          <a:ln>
            <a:solidFill>
              <a:srgbClr val="E1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2. Data Labelling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D6B0C54A-C0BD-36C9-7828-27CEE4E68886}"/>
              </a:ext>
            </a:extLst>
          </p:cNvPr>
          <p:cNvSpPr/>
          <p:nvPr/>
        </p:nvSpPr>
        <p:spPr>
          <a:xfrm>
            <a:off x="3375833" y="4773091"/>
            <a:ext cx="1899087" cy="370409"/>
          </a:xfrm>
          <a:prstGeom prst="rect">
            <a:avLst/>
          </a:prstGeom>
          <a:solidFill>
            <a:srgbClr val="AD1759"/>
          </a:solidFill>
          <a:ln>
            <a:solidFill>
              <a:srgbClr val="AD1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3. Data Cropping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C48433B4-8F4E-FD5B-C24E-D837ABCEDCFD}"/>
              </a:ext>
            </a:extLst>
          </p:cNvPr>
          <p:cNvSpPr/>
          <p:nvPr/>
        </p:nvSpPr>
        <p:spPr>
          <a:xfrm>
            <a:off x="1" y="4770964"/>
            <a:ext cx="1563960" cy="372537"/>
          </a:xfrm>
          <a:prstGeom prst="rect">
            <a:avLst/>
          </a:prstGeom>
          <a:solidFill>
            <a:srgbClr val="F37651"/>
          </a:solidFill>
          <a:ln>
            <a:solidFill>
              <a:srgbClr val="F37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1. Data Collection</a:t>
            </a:r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12603040-73B4-5A93-1AE6-449DC68A63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1496" y="404514"/>
            <a:ext cx="9525" cy="1543143"/>
          </a:xfrm>
          <a:prstGeom prst="bentConnector3">
            <a:avLst>
              <a:gd name="adj1" fmla="val 1484892"/>
            </a:avLst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42D0D1-DD0F-1E7A-25B3-D4F133E0613D}"/>
              </a:ext>
            </a:extLst>
          </p:cNvPr>
          <p:cNvSpPr txBox="1"/>
          <p:nvPr/>
        </p:nvSpPr>
        <p:spPr>
          <a:xfrm>
            <a:off x="5302576" y="855969"/>
            <a:ext cx="16414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Back</a:t>
            </a:r>
          </a:p>
          <a:p>
            <a:pPr defTabSz="685800">
              <a:buClrTx/>
            </a:pPr>
            <a:r>
              <a:rPr lang="en-US" sz="1050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propagation</a:t>
            </a:r>
          </a:p>
        </p:txBody>
      </p:sp>
      <p:sp>
        <p:nvSpPr>
          <p:cNvPr id="9" name="Google Shape;350;p36">
            <a:extLst>
              <a:ext uri="{FF2B5EF4-FFF2-40B4-BE49-F238E27FC236}">
                <a16:creationId xmlns:a16="http://schemas.microsoft.com/office/drawing/2014/main" id="{80223681-0A80-91E8-2E36-FB275F428D9D}"/>
              </a:ext>
            </a:extLst>
          </p:cNvPr>
          <p:cNvSpPr txBox="1">
            <a:spLocks/>
          </p:cNvSpPr>
          <p:nvPr/>
        </p:nvSpPr>
        <p:spPr>
          <a:xfrm>
            <a:off x="749840" y="2056235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t>5 steps of Frame-level scoring system</a:t>
            </a:r>
          </a:p>
        </p:txBody>
      </p:sp>
    </p:spTree>
    <p:extLst>
      <p:ext uri="{BB962C8B-B14F-4D97-AF65-F5344CB8AC3E}">
        <p14:creationId xmlns:p14="http://schemas.microsoft.com/office/powerpoint/2010/main" val="33703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 animBg="1"/>
      <p:bldP spid="1263" grpId="0" animBg="1"/>
      <p:bldP spid="1139" grpId="0" animBg="1"/>
      <p:bldP spid="1138" grpId="0" animBg="1"/>
      <p:bldP spid="1137" grpId="0" animBg="1"/>
      <p:bldP spid="1136" grpId="0" animBg="1"/>
      <p:bldP spid="1135" grpId="0"/>
      <p:bldP spid="1143" grpId="0"/>
      <p:bldP spid="1145" grpId="0"/>
      <p:bldP spid="1146" grpId="0"/>
      <p:bldP spid="1147" grpId="0"/>
      <p:bldP spid="1151" grpId="0"/>
      <p:bldP spid="1241" grpId="0"/>
      <p:bldP spid="1244" grpId="0"/>
      <p:bldP spid="1258" grpId="0"/>
      <p:bldP spid="1262" grpId="0" animBg="1"/>
      <p:bldP spid="1061" grpId="0" animBg="1"/>
      <p:bldP spid="1062" grpId="0" animBg="1"/>
      <p:bldP spid="1060" grpId="0" animBg="1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8" name="Google Shape;357;p37">
            <a:extLst>
              <a:ext uri="{FF2B5EF4-FFF2-40B4-BE49-F238E27FC236}">
                <a16:creationId xmlns:a16="http://schemas.microsoft.com/office/drawing/2014/main" id="{D34C96D0-8747-C090-4EB5-D05505AB6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1. Frame-level scoring system: </a:t>
            </a: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453" name="Table 453">
            <a:extLst>
              <a:ext uri="{FF2B5EF4-FFF2-40B4-BE49-F238E27FC236}">
                <a16:creationId xmlns:a16="http://schemas.microsoft.com/office/drawing/2014/main" id="{066E0626-8F42-0449-9F9E-53F8A6AD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55006"/>
              </p:ext>
            </p:extLst>
          </p:nvPr>
        </p:nvGraphicFramePr>
        <p:xfrm>
          <a:off x="1499555" y="1274619"/>
          <a:ext cx="6144889" cy="3189186"/>
        </p:xfrm>
        <a:graphic>
          <a:graphicData uri="http://schemas.openxmlformats.org/drawingml/2006/table">
            <a:tbl>
              <a:tblPr firstRow="1" bandRow="1">
                <a:tableStyleId>{79049426-01BD-44B3-8456-1FC54DC1B7D8}</a:tableStyleId>
              </a:tblPr>
              <a:tblGrid>
                <a:gridCol w="1534617">
                  <a:extLst>
                    <a:ext uri="{9D8B030D-6E8A-4147-A177-3AD203B41FA5}">
                      <a16:colId xmlns:a16="http://schemas.microsoft.com/office/drawing/2014/main" val="4094864103"/>
                    </a:ext>
                  </a:extLst>
                </a:gridCol>
                <a:gridCol w="2561976">
                  <a:extLst>
                    <a:ext uri="{9D8B030D-6E8A-4147-A177-3AD203B41FA5}">
                      <a16:colId xmlns:a16="http://schemas.microsoft.com/office/drawing/2014/main" val="132846493"/>
                    </a:ext>
                  </a:extLst>
                </a:gridCol>
                <a:gridCol w="2048296">
                  <a:extLst>
                    <a:ext uri="{9D8B030D-6E8A-4147-A177-3AD203B41FA5}">
                      <a16:colId xmlns:a16="http://schemas.microsoft.com/office/drawing/2014/main" val="4014680948"/>
                    </a:ext>
                  </a:extLst>
                </a:gridCol>
              </a:tblGrid>
              <a:tr h="26379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Methodology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Employed Model and Technique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F1-Score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04855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Reg + STN + CNN [1]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0.651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654923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Base line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ResNet-18 + Annotations [2]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0.688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2995579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ResNet-18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0.659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336019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0.655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57653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Proposed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ResNet-101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0.651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401937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DensNet-121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0.6513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032041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DesnsNet-201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0.6517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43719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InceptionV3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0.612</a:t>
                      </a:r>
                    </a:p>
                  </a:txBody>
                  <a:tcPr marL="84757" marR="84757" marT="42379" marB="4237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4979542"/>
                  </a:ext>
                </a:extLst>
              </a:tr>
              <a:tr h="31316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Proposed</a:t>
                      </a:r>
                    </a:p>
                    <a:p>
                      <a:pPr algn="ctr"/>
                      <a:r>
                        <a:rPr lang="en-US" sz="1100" dirty="0"/>
                        <a:t>Pre-Trained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ResNet-18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0.645</a:t>
                      </a:r>
                    </a:p>
                  </a:txBody>
                  <a:tcPr marL="84757" marR="84757" marT="42379" marB="423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19977"/>
                  </a:ext>
                </a:extLst>
              </a:tr>
            </a:tbl>
          </a:graphicData>
        </a:graphic>
      </p:graphicFrame>
      <p:sp>
        <p:nvSpPr>
          <p:cNvPr id="454" name="Rectangle 453">
            <a:extLst>
              <a:ext uri="{FF2B5EF4-FFF2-40B4-BE49-F238E27FC236}">
                <a16:creationId xmlns:a16="http://schemas.microsoft.com/office/drawing/2014/main" id="{CF7EC8F3-C81D-4F64-6561-400D4B2AD6AA}"/>
              </a:ext>
            </a:extLst>
          </p:cNvPr>
          <p:cNvSpPr/>
          <p:nvPr/>
        </p:nvSpPr>
        <p:spPr>
          <a:xfrm>
            <a:off x="3089564" y="2189019"/>
            <a:ext cx="4554880" cy="256309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61944DDA-D8FF-4179-FD73-30DF51AF905E}"/>
              </a:ext>
            </a:extLst>
          </p:cNvPr>
          <p:cNvSpPr/>
          <p:nvPr/>
        </p:nvSpPr>
        <p:spPr>
          <a:xfrm>
            <a:off x="3089564" y="4064259"/>
            <a:ext cx="4554880" cy="256309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EAD52E4B-2172-FF81-C7A2-9CC61101560D}"/>
              </a:ext>
            </a:extLst>
          </p:cNvPr>
          <p:cNvSpPr/>
          <p:nvPr/>
        </p:nvSpPr>
        <p:spPr>
          <a:xfrm>
            <a:off x="3089565" y="1572496"/>
            <a:ext cx="4554880" cy="512613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84;p28">
            <a:extLst>
              <a:ext uri="{FF2B5EF4-FFF2-40B4-BE49-F238E27FC236}">
                <a16:creationId xmlns:a16="http://schemas.microsoft.com/office/drawing/2014/main" id="{56D966F6-2CF3-E0F9-E549-F3506A89B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5382" y="4463805"/>
            <a:ext cx="6082146" cy="67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</a:rPr>
              <a:t>[1] S. Roy et al, Deep learning for classification and localization of covid-19 markers in point-of-care lung ultrasound, 2020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</a:rPr>
              <a:t>[2] O. Frank et al, Integrating domain knowledge into deep networks for lung ultrasound with applications to covid-19, 2021</a:t>
            </a:r>
            <a:endParaRPr sz="9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  <p:bldP spid="455" grpId="0" animBg="1"/>
      <p:bldP spid="455" grpId="1" animBg="1"/>
      <p:bldP spid="4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Grad-CAM </a:t>
            </a:r>
            <a:r>
              <a:rPr lang="en" sz="1600" dirty="0">
                <a:solidFill>
                  <a:schemeClr val="bg2"/>
                </a:solidFill>
              </a:rPr>
              <a:t>on ResNet-18 (trained from scratch)</a:t>
            </a: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29AE6A74-75E5-2355-E3B8-341CC4B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64" y="1225811"/>
            <a:ext cx="5555673" cy="2691877"/>
          </a:xfrm>
          <a:prstGeom prst="rect">
            <a:avLst/>
          </a:prstGeom>
        </p:spPr>
      </p:pic>
      <p:sp>
        <p:nvSpPr>
          <p:cNvPr id="4" name="Google Shape;369;p37">
            <a:extLst>
              <a:ext uri="{FF2B5EF4-FFF2-40B4-BE49-F238E27FC236}">
                <a16:creationId xmlns:a16="http://schemas.microsoft.com/office/drawing/2014/main" id="{285CBC9D-F0DA-B15D-ED7A-1437C9C03756}"/>
              </a:ext>
            </a:extLst>
          </p:cNvPr>
          <p:cNvSpPr txBox="1"/>
          <p:nvPr/>
        </p:nvSpPr>
        <p:spPr>
          <a:xfrm>
            <a:off x="1429918" y="3839536"/>
            <a:ext cx="1153955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0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9;p37">
            <a:extLst>
              <a:ext uri="{FF2B5EF4-FFF2-40B4-BE49-F238E27FC236}">
                <a16:creationId xmlns:a16="http://schemas.microsoft.com/office/drawing/2014/main" id="{AAAA64E8-B510-40FC-E199-9ADCD97FD5CC}"/>
              </a:ext>
            </a:extLst>
          </p:cNvPr>
          <p:cNvSpPr txBox="1"/>
          <p:nvPr/>
        </p:nvSpPr>
        <p:spPr>
          <a:xfrm>
            <a:off x="2863864" y="3839536"/>
            <a:ext cx="1153955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1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9;p37">
            <a:extLst>
              <a:ext uri="{FF2B5EF4-FFF2-40B4-BE49-F238E27FC236}">
                <a16:creationId xmlns:a16="http://schemas.microsoft.com/office/drawing/2014/main" id="{12B0F11C-9CED-156A-43C3-90A4DD305763}"/>
              </a:ext>
            </a:extLst>
          </p:cNvPr>
          <p:cNvSpPr txBox="1"/>
          <p:nvPr/>
        </p:nvSpPr>
        <p:spPr>
          <a:xfrm>
            <a:off x="4249319" y="3839536"/>
            <a:ext cx="1153955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2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369;p37">
            <a:extLst>
              <a:ext uri="{FF2B5EF4-FFF2-40B4-BE49-F238E27FC236}">
                <a16:creationId xmlns:a16="http://schemas.microsoft.com/office/drawing/2014/main" id="{67D7542A-F71D-546A-78B2-16C27C807931}"/>
              </a:ext>
            </a:extLst>
          </p:cNvPr>
          <p:cNvSpPr txBox="1"/>
          <p:nvPr/>
        </p:nvSpPr>
        <p:spPr>
          <a:xfrm>
            <a:off x="5634774" y="3839536"/>
            <a:ext cx="1153955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3</a:t>
            </a:r>
            <a:endParaRPr sz="1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96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ctrTitle"/>
          </p:nvPr>
        </p:nvSpPr>
        <p:spPr>
          <a:xfrm>
            <a:off x="1622225" y="18309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</a:rPr>
              <a:t>1.</a:t>
            </a:r>
            <a:r>
              <a:rPr lang="en" sz="5400">
                <a:solidFill>
                  <a:schemeClr val="accent4"/>
                </a:solidFill>
              </a:rPr>
              <a:t> </a:t>
            </a:r>
            <a:r>
              <a:rPr lang="en" sz="3800"/>
              <a:t>Introduction</a:t>
            </a:r>
            <a:endParaRPr sz="380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Oval 346">
            <a:extLst>
              <a:ext uri="{FF2B5EF4-FFF2-40B4-BE49-F238E27FC236}">
                <a16:creationId xmlns:a16="http://schemas.microsoft.com/office/drawing/2014/main" id="{F5093104-2CB2-DF66-07EF-7DFF9289E56D}"/>
              </a:ext>
            </a:extLst>
          </p:cNvPr>
          <p:cNvSpPr/>
          <p:nvPr/>
        </p:nvSpPr>
        <p:spPr>
          <a:xfrm>
            <a:off x="2962503" y="838200"/>
            <a:ext cx="574964" cy="5749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9914CC81-3E1B-BBAA-68D4-2723C3C9C4FE}"/>
              </a:ext>
            </a:extLst>
          </p:cNvPr>
          <p:cNvSpPr/>
          <p:nvPr/>
        </p:nvSpPr>
        <p:spPr>
          <a:xfrm>
            <a:off x="3903418" y="838200"/>
            <a:ext cx="574964" cy="5749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C3E78C81-0D2F-A318-A032-5589860D6519}"/>
              </a:ext>
            </a:extLst>
          </p:cNvPr>
          <p:cNvSpPr/>
          <p:nvPr/>
        </p:nvSpPr>
        <p:spPr>
          <a:xfrm>
            <a:off x="4699627" y="838200"/>
            <a:ext cx="574964" cy="5749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Generalization Capability </a:t>
            </a:r>
            <a:r>
              <a:rPr lang="en-US" dirty="0">
                <a:solidFill>
                  <a:schemeClr val="bg2"/>
                </a:solidFill>
              </a:rPr>
              <a:t>– 1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6" descr="Neural network - Free networking icons">
            <a:extLst>
              <a:ext uri="{FF2B5EF4-FFF2-40B4-BE49-F238E27FC236}">
                <a16:creationId xmlns:a16="http://schemas.microsoft.com/office/drawing/2014/main" id="{4B463256-40BA-7583-B51F-361F518F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0625" l="7617" r="91211">
                        <a14:foregroundMark x1="90820" y1="66602" x2="90820" y2="66602"/>
                        <a14:foregroundMark x1="91211" y1="33203" x2="91211" y2="33203"/>
                        <a14:foregroundMark x1="51367" y1="8984" x2="51367" y2="8984"/>
                        <a14:foregroundMark x1="50586" y1="90625" x2="50586" y2="90625"/>
                        <a14:foregroundMark x1="8789" y1="79297" x2="8789" y2="79297"/>
                        <a14:foregroundMark x1="7813" y1="49023" x2="7813" y2="49023"/>
                        <a14:foregroundMark x1="7617" y1="78906" x2="7617" y2="7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64" y="2130737"/>
            <a:ext cx="1527090" cy="152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2DD618-9BAD-B8EB-B021-B03F9D2974D6}"/>
              </a:ext>
            </a:extLst>
          </p:cNvPr>
          <p:cNvGrpSpPr/>
          <p:nvPr/>
        </p:nvGrpSpPr>
        <p:grpSpPr>
          <a:xfrm>
            <a:off x="1006819" y="838201"/>
            <a:ext cx="722631" cy="909619"/>
            <a:chOff x="1734183" y="1233055"/>
            <a:chExt cx="722631" cy="90961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9A5EB2-4B0C-D9A6-730D-0EE1D1299FEE}"/>
                </a:ext>
              </a:extLst>
            </p:cNvPr>
            <p:cNvSpPr/>
            <p:nvPr/>
          </p:nvSpPr>
          <p:spPr>
            <a:xfrm>
              <a:off x="1808018" y="1233055"/>
              <a:ext cx="574964" cy="57496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Database outline">
              <a:extLst>
                <a:ext uri="{FF2B5EF4-FFF2-40B4-BE49-F238E27FC236}">
                  <a16:creationId xmlns:a16="http://schemas.microsoft.com/office/drawing/2014/main" id="{5BEFE5C3-0D55-BA1F-DA87-3E3EF386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0363" y="1295400"/>
              <a:ext cx="450273" cy="450273"/>
            </a:xfrm>
            <a:prstGeom prst="rect">
              <a:avLst/>
            </a:prstGeom>
          </p:spPr>
        </p:pic>
        <p:sp>
          <p:nvSpPr>
            <p:cNvPr id="12" name="Google Shape;394;p39">
              <a:extLst>
                <a:ext uri="{FF2B5EF4-FFF2-40B4-BE49-F238E27FC236}">
                  <a16:creationId xmlns:a16="http://schemas.microsoft.com/office/drawing/2014/main" id="{1A1D12D5-FD48-9DE9-3AE4-73374DE2C29C}"/>
                </a:ext>
              </a:extLst>
            </p:cNvPr>
            <p:cNvSpPr txBox="1"/>
            <p:nvPr/>
          </p:nvSpPr>
          <p:spPr>
            <a:xfrm>
              <a:off x="1734183" y="1745673"/>
              <a:ext cx="722631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Brescia</a:t>
              </a:r>
              <a:endParaRPr sz="12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5CEAD-05C4-CC95-AE69-473715617ED4}"/>
              </a:ext>
            </a:extLst>
          </p:cNvPr>
          <p:cNvGrpSpPr/>
          <p:nvPr/>
        </p:nvGrpSpPr>
        <p:grpSpPr>
          <a:xfrm>
            <a:off x="1948928" y="838201"/>
            <a:ext cx="722631" cy="909619"/>
            <a:chOff x="1734183" y="1233055"/>
            <a:chExt cx="722631" cy="90961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CE391D-3483-31FF-D25E-6ECD5768D499}"/>
                </a:ext>
              </a:extLst>
            </p:cNvPr>
            <p:cNvSpPr/>
            <p:nvPr/>
          </p:nvSpPr>
          <p:spPr>
            <a:xfrm>
              <a:off x="1808018" y="1233055"/>
              <a:ext cx="574964" cy="57496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Database outline">
              <a:extLst>
                <a:ext uri="{FF2B5EF4-FFF2-40B4-BE49-F238E27FC236}">
                  <a16:creationId xmlns:a16="http://schemas.microsoft.com/office/drawing/2014/main" id="{AF5897CE-7BC3-D01B-43FC-639858E7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0363" y="1295400"/>
              <a:ext cx="450273" cy="450273"/>
            </a:xfrm>
            <a:prstGeom prst="rect">
              <a:avLst/>
            </a:prstGeom>
          </p:spPr>
        </p:pic>
        <p:sp>
          <p:nvSpPr>
            <p:cNvPr id="17" name="Google Shape;394;p39">
              <a:extLst>
                <a:ext uri="{FF2B5EF4-FFF2-40B4-BE49-F238E27FC236}">
                  <a16:creationId xmlns:a16="http://schemas.microsoft.com/office/drawing/2014/main" id="{98C5F9D3-848F-A74C-ECA9-0A53DB192AF5}"/>
                </a:ext>
              </a:extLst>
            </p:cNvPr>
            <p:cNvSpPr txBox="1"/>
            <p:nvPr/>
          </p:nvSpPr>
          <p:spPr>
            <a:xfrm>
              <a:off x="1734183" y="1745673"/>
              <a:ext cx="722631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Rome</a:t>
              </a:r>
              <a:endParaRPr sz="12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4457724-0A7B-F2CA-E176-45B71C76B710}"/>
              </a:ext>
            </a:extLst>
          </p:cNvPr>
          <p:cNvSpPr/>
          <p:nvPr/>
        </p:nvSpPr>
        <p:spPr>
          <a:xfrm>
            <a:off x="2962503" y="838201"/>
            <a:ext cx="574964" cy="5749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Database outline">
            <a:extLst>
              <a:ext uri="{FF2B5EF4-FFF2-40B4-BE49-F238E27FC236}">
                <a16:creationId xmlns:a16="http://schemas.microsoft.com/office/drawing/2014/main" id="{2EBC1753-2A91-6B96-EA71-B0FACE80E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848" y="900546"/>
            <a:ext cx="450273" cy="450273"/>
          </a:xfrm>
          <a:prstGeom prst="rect">
            <a:avLst/>
          </a:prstGeom>
        </p:spPr>
      </p:pic>
      <p:sp>
        <p:nvSpPr>
          <p:cNvPr id="21" name="Google Shape;394;p39">
            <a:extLst>
              <a:ext uri="{FF2B5EF4-FFF2-40B4-BE49-F238E27FC236}">
                <a16:creationId xmlns:a16="http://schemas.microsoft.com/office/drawing/2014/main" id="{1AB5F901-27D4-855B-3C2F-31A89DB03DC3}"/>
              </a:ext>
            </a:extLst>
          </p:cNvPr>
          <p:cNvSpPr txBox="1"/>
          <p:nvPr/>
        </p:nvSpPr>
        <p:spPr>
          <a:xfrm>
            <a:off x="2888668" y="1350819"/>
            <a:ext cx="72263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Lucca</a:t>
            </a:r>
            <a:endParaRPr sz="12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B16D6BC-209A-B61E-54FF-560402F589D4}"/>
              </a:ext>
            </a:extLst>
          </p:cNvPr>
          <p:cNvSpPr/>
          <p:nvPr/>
        </p:nvSpPr>
        <p:spPr>
          <a:xfrm>
            <a:off x="3902243" y="838201"/>
            <a:ext cx="574964" cy="574964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701AB275-7CA8-AEEA-2BA1-268203DE9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4588" y="900546"/>
            <a:ext cx="450273" cy="450273"/>
          </a:xfrm>
          <a:prstGeom prst="rect">
            <a:avLst/>
          </a:prstGeom>
        </p:spPr>
      </p:pic>
      <p:sp>
        <p:nvSpPr>
          <p:cNvPr id="25" name="Google Shape;394;p39">
            <a:extLst>
              <a:ext uri="{FF2B5EF4-FFF2-40B4-BE49-F238E27FC236}">
                <a16:creationId xmlns:a16="http://schemas.microsoft.com/office/drawing/2014/main" id="{F96613C8-B760-D24E-06B1-3BF99DE63867}"/>
              </a:ext>
            </a:extLst>
          </p:cNvPr>
          <p:cNvSpPr txBox="1"/>
          <p:nvPr/>
        </p:nvSpPr>
        <p:spPr>
          <a:xfrm>
            <a:off x="3828408" y="1350819"/>
            <a:ext cx="72263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Tione</a:t>
            </a:r>
            <a:endParaRPr sz="12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105945-1C02-3932-FB57-9372BF7B012C}"/>
              </a:ext>
            </a:extLst>
          </p:cNvPr>
          <p:cNvSpPr/>
          <p:nvPr/>
        </p:nvSpPr>
        <p:spPr>
          <a:xfrm>
            <a:off x="4698709" y="838201"/>
            <a:ext cx="574964" cy="5749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CBFF0D46-A669-0DE8-E071-B7DE9E16C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054" y="900546"/>
            <a:ext cx="450273" cy="450273"/>
          </a:xfrm>
          <a:prstGeom prst="rect">
            <a:avLst/>
          </a:prstGeom>
        </p:spPr>
      </p:pic>
      <p:sp>
        <p:nvSpPr>
          <p:cNvPr id="29" name="Google Shape;394;p39">
            <a:extLst>
              <a:ext uri="{FF2B5EF4-FFF2-40B4-BE49-F238E27FC236}">
                <a16:creationId xmlns:a16="http://schemas.microsoft.com/office/drawing/2014/main" id="{F09B4E83-4F8F-B93E-770E-208ACF9008BB}"/>
              </a:ext>
            </a:extLst>
          </p:cNvPr>
          <p:cNvSpPr txBox="1"/>
          <p:nvPr/>
        </p:nvSpPr>
        <p:spPr>
          <a:xfrm>
            <a:off x="4624874" y="1350819"/>
            <a:ext cx="72263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Pavia</a:t>
            </a:r>
            <a:endParaRPr sz="12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C44F51-55C1-94FB-5527-593BF752A0BA}"/>
              </a:ext>
            </a:extLst>
          </p:cNvPr>
          <p:cNvGrpSpPr/>
          <p:nvPr/>
        </p:nvGrpSpPr>
        <p:grpSpPr>
          <a:xfrm>
            <a:off x="2025128" y="2606802"/>
            <a:ext cx="722631" cy="909619"/>
            <a:chOff x="1734183" y="1233055"/>
            <a:chExt cx="722631" cy="90961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E739D5-D39B-0608-8F0A-D520E4C5BC38}"/>
                </a:ext>
              </a:extLst>
            </p:cNvPr>
            <p:cNvSpPr/>
            <p:nvPr/>
          </p:nvSpPr>
          <p:spPr>
            <a:xfrm>
              <a:off x="1808018" y="1233055"/>
              <a:ext cx="574964" cy="57496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E33A619B-4A14-D89A-9057-E0976B2E1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0363" y="1295400"/>
              <a:ext cx="450273" cy="450273"/>
            </a:xfrm>
            <a:prstGeom prst="rect">
              <a:avLst/>
            </a:prstGeom>
          </p:spPr>
        </p:pic>
        <p:sp>
          <p:nvSpPr>
            <p:cNvPr id="33" name="Google Shape;394;p39">
              <a:extLst>
                <a:ext uri="{FF2B5EF4-FFF2-40B4-BE49-F238E27FC236}">
                  <a16:creationId xmlns:a16="http://schemas.microsoft.com/office/drawing/2014/main" id="{598436D9-82E5-C209-FF83-1365E5737091}"/>
                </a:ext>
              </a:extLst>
            </p:cNvPr>
            <p:cNvSpPr txBox="1"/>
            <p:nvPr/>
          </p:nvSpPr>
          <p:spPr>
            <a:xfrm>
              <a:off x="1734183" y="1745673"/>
              <a:ext cx="722631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Brescia</a:t>
              </a:r>
              <a:endParaRPr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0F8BA5-AF65-C3EC-3EAA-EEEE6541FFCB}"/>
              </a:ext>
            </a:extLst>
          </p:cNvPr>
          <p:cNvGrpSpPr/>
          <p:nvPr/>
        </p:nvGrpSpPr>
        <p:grpSpPr>
          <a:xfrm>
            <a:off x="2029687" y="3936007"/>
            <a:ext cx="722631" cy="909619"/>
            <a:chOff x="1734183" y="1233055"/>
            <a:chExt cx="722631" cy="90961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C12CA1F-C0D4-59C1-6801-BA2C6AF99011}"/>
                </a:ext>
              </a:extLst>
            </p:cNvPr>
            <p:cNvSpPr/>
            <p:nvPr/>
          </p:nvSpPr>
          <p:spPr>
            <a:xfrm>
              <a:off x="1808018" y="1233055"/>
              <a:ext cx="574964" cy="57496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Database outline">
              <a:extLst>
                <a:ext uri="{FF2B5EF4-FFF2-40B4-BE49-F238E27FC236}">
                  <a16:creationId xmlns:a16="http://schemas.microsoft.com/office/drawing/2014/main" id="{F609EBA2-F2DA-6B3C-4448-2B5C0D1E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0363" y="1295400"/>
              <a:ext cx="450273" cy="450273"/>
            </a:xfrm>
            <a:prstGeom prst="rect">
              <a:avLst/>
            </a:prstGeom>
          </p:spPr>
        </p:pic>
        <p:sp>
          <p:nvSpPr>
            <p:cNvPr id="37" name="Google Shape;394;p39">
              <a:extLst>
                <a:ext uri="{FF2B5EF4-FFF2-40B4-BE49-F238E27FC236}">
                  <a16:creationId xmlns:a16="http://schemas.microsoft.com/office/drawing/2014/main" id="{70DA9E06-4D25-8488-4099-6698CC9A373E}"/>
                </a:ext>
              </a:extLst>
            </p:cNvPr>
            <p:cNvSpPr txBox="1"/>
            <p:nvPr/>
          </p:nvSpPr>
          <p:spPr>
            <a:xfrm>
              <a:off x="1734183" y="1745673"/>
              <a:ext cx="722631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Rome</a:t>
              </a:r>
              <a:endParaRPr sz="12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8" name="Google Shape;394;p39">
            <a:extLst>
              <a:ext uri="{FF2B5EF4-FFF2-40B4-BE49-F238E27FC236}">
                <a16:creationId xmlns:a16="http://schemas.microsoft.com/office/drawing/2014/main" id="{65895F72-F416-023A-F6A6-3BF04DAF3BD3}"/>
              </a:ext>
            </a:extLst>
          </p:cNvPr>
          <p:cNvSpPr txBox="1"/>
          <p:nvPr/>
        </p:nvSpPr>
        <p:spPr>
          <a:xfrm>
            <a:off x="1219195" y="2695782"/>
            <a:ext cx="81742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Training: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4;p39">
            <a:extLst>
              <a:ext uri="{FF2B5EF4-FFF2-40B4-BE49-F238E27FC236}">
                <a16:creationId xmlns:a16="http://schemas.microsoft.com/office/drawing/2014/main" id="{85421ED2-447D-0D14-88A0-8B20FA8D83AA}"/>
              </a:ext>
            </a:extLst>
          </p:cNvPr>
          <p:cNvSpPr txBox="1"/>
          <p:nvPr/>
        </p:nvSpPr>
        <p:spPr>
          <a:xfrm>
            <a:off x="1219195" y="4010646"/>
            <a:ext cx="81742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Testing: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A0E64B-BE25-D27E-670C-E52EBA1D029D}"/>
              </a:ext>
            </a:extLst>
          </p:cNvPr>
          <p:cNvCxnSpPr/>
          <p:nvPr/>
        </p:nvCxnSpPr>
        <p:spPr>
          <a:xfrm>
            <a:off x="1006819" y="1747820"/>
            <a:ext cx="444494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60;p37">
            <a:extLst>
              <a:ext uri="{FF2B5EF4-FFF2-40B4-BE49-F238E27FC236}">
                <a16:creationId xmlns:a16="http://schemas.microsoft.com/office/drawing/2014/main" id="{CB5DF87F-E923-31A9-2272-122907602329}"/>
              </a:ext>
            </a:extLst>
          </p:cNvPr>
          <p:cNvCxnSpPr/>
          <p:nvPr/>
        </p:nvCxnSpPr>
        <p:spPr>
          <a:xfrm>
            <a:off x="2673927" y="2897332"/>
            <a:ext cx="1381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360;p37">
            <a:extLst>
              <a:ext uri="{FF2B5EF4-FFF2-40B4-BE49-F238E27FC236}">
                <a16:creationId xmlns:a16="http://schemas.microsoft.com/office/drawing/2014/main" id="{058EDB3A-E8DE-01BC-2F4E-5D837B6D3638}"/>
              </a:ext>
            </a:extLst>
          </p:cNvPr>
          <p:cNvCxnSpPr>
            <a:cxnSpLocks/>
          </p:cNvCxnSpPr>
          <p:nvPr/>
        </p:nvCxnSpPr>
        <p:spPr>
          <a:xfrm>
            <a:off x="5347505" y="2894282"/>
            <a:ext cx="790059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394;p39">
            <a:extLst>
              <a:ext uri="{FF2B5EF4-FFF2-40B4-BE49-F238E27FC236}">
                <a16:creationId xmlns:a16="http://schemas.microsoft.com/office/drawing/2014/main" id="{94F42883-DDE3-F215-95A6-D874A590C905}"/>
              </a:ext>
            </a:extLst>
          </p:cNvPr>
          <p:cNvSpPr txBox="1"/>
          <p:nvPr/>
        </p:nvSpPr>
        <p:spPr>
          <a:xfrm>
            <a:off x="6165271" y="2695781"/>
            <a:ext cx="9536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Predictions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94;p39">
            <a:extLst>
              <a:ext uri="{FF2B5EF4-FFF2-40B4-BE49-F238E27FC236}">
                <a16:creationId xmlns:a16="http://schemas.microsoft.com/office/drawing/2014/main" id="{48A66262-4F90-5D71-07A4-715DEC684FC3}"/>
              </a:ext>
            </a:extLst>
          </p:cNvPr>
          <p:cNvSpPr txBox="1"/>
          <p:nvPr/>
        </p:nvSpPr>
        <p:spPr>
          <a:xfrm>
            <a:off x="4052820" y="1818524"/>
            <a:ext cx="143157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Back-propagation</a:t>
            </a:r>
            <a:endParaRPr sz="11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91B74824-8F6C-D850-0EC7-6D5D2CEC5ED1}"/>
              </a:ext>
            </a:extLst>
          </p:cNvPr>
          <p:cNvCxnSpPr>
            <a:cxnSpLocks/>
          </p:cNvCxnSpPr>
          <p:nvPr/>
        </p:nvCxnSpPr>
        <p:spPr>
          <a:xfrm flipH="1">
            <a:off x="4052820" y="2130737"/>
            <a:ext cx="1291778" cy="0"/>
          </a:xfrm>
          <a:prstGeom prst="straightConnector1">
            <a:avLst/>
          </a:prstGeom>
          <a:ln w="1905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8167AF4-8E7B-9FC5-789A-93A2396D7FD0}"/>
              </a:ext>
            </a:extLst>
          </p:cNvPr>
          <p:cNvGrpSpPr/>
          <p:nvPr/>
        </p:nvGrpSpPr>
        <p:grpSpPr>
          <a:xfrm>
            <a:off x="4337393" y="3854299"/>
            <a:ext cx="722632" cy="738378"/>
            <a:chOff x="10381678" y="2098649"/>
            <a:chExt cx="1193820" cy="1219832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61130E83-C034-AFFF-860E-0CE9DEB1EABC}"/>
                </a:ext>
              </a:extLst>
            </p:cNvPr>
            <p:cNvSpPr/>
            <p:nvPr/>
          </p:nvSpPr>
          <p:spPr>
            <a:xfrm>
              <a:off x="10381679" y="2098649"/>
              <a:ext cx="1193819" cy="1219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29" name="Picture 8" descr="Layers Icon | Small &amp; Flat Iconset | paomedia">
              <a:extLst>
                <a:ext uri="{FF2B5EF4-FFF2-40B4-BE49-F238E27FC236}">
                  <a16:creationId xmlns:a16="http://schemas.microsoft.com/office/drawing/2014/main" id="{2BF71658-8828-6213-9A7B-AB1EB576B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044" y="2170566"/>
              <a:ext cx="725119" cy="725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411EEBC8-FC76-254D-1C70-FFAA7EC33EFF}"/>
                </a:ext>
              </a:extLst>
            </p:cNvPr>
            <p:cNvSpPr txBox="1"/>
            <p:nvPr/>
          </p:nvSpPr>
          <p:spPr>
            <a:xfrm>
              <a:off x="10381678" y="2722037"/>
              <a:ext cx="1193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75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Trained model</a:t>
              </a:r>
            </a:p>
          </p:txBody>
        </p:sp>
      </p:grpSp>
      <p:cxnSp>
        <p:nvCxnSpPr>
          <p:cNvPr id="331" name="Google Shape;360;p37">
            <a:extLst>
              <a:ext uri="{FF2B5EF4-FFF2-40B4-BE49-F238E27FC236}">
                <a16:creationId xmlns:a16="http://schemas.microsoft.com/office/drawing/2014/main" id="{4ABBCD71-05FF-E979-045E-BA1E628861FD}"/>
              </a:ext>
            </a:extLst>
          </p:cNvPr>
          <p:cNvCxnSpPr>
            <a:cxnSpLocks/>
            <a:stCxn id="35" idx="6"/>
            <a:endCxn id="328" idx="1"/>
          </p:cNvCxnSpPr>
          <p:nvPr/>
        </p:nvCxnSpPr>
        <p:spPr>
          <a:xfrm flipV="1">
            <a:off x="2678486" y="4223488"/>
            <a:ext cx="1658908" cy="1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60;p37">
            <a:extLst>
              <a:ext uri="{FF2B5EF4-FFF2-40B4-BE49-F238E27FC236}">
                <a16:creationId xmlns:a16="http://schemas.microsoft.com/office/drawing/2014/main" id="{1C1AB101-667E-4596-CB16-52FEC18CB3D9}"/>
              </a:ext>
            </a:extLst>
          </p:cNvPr>
          <p:cNvCxnSpPr>
            <a:cxnSpLocks/>
            <a:endCxn id="328" idx="0"/>
          </p:cNvCxnSpPr>
          <p:nvPr/>
        </p:nvCxnSpPr>
        <p:spPr>
          <a:xfrm>
            <a:off x="4698710" y="3516421"/>
            <a:ext cx="0" cy="33787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60;p37">
            <a:extLst>
              <a:ext uri="{FF2B5EF4-FFF2-40B4-BE49-F238E27FC236}">
                <a16:creationId xmlns:a16="http://schemas.microsoft.com/office/drawing/2014/main" id="{B96BFE8D-4580-7E5A-CBB8-81E29E9596A3}"/>
              </a:ext>
            </a:extLst>
          </p:cNvPr>
          <p:cNvCxnSpPr>
            <a:cxnSpLocks/>
            <a:stCxn id="328" idx="3"/>
            <a:endCxn id="340" idx="1"/>
          </p:cNvCxnSpPr>
          <p:nvPr/>
        </p:nvCxnSpPr>
        <p:spPr>
          <a:xfrm>
            <a:off x="5060025" y="4223488"/>
            <a:ext cx="110068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94;p39">
            <a:extLst>
              <a:ext uri="{FF2B5EF4-FFF2-40B4-BE49-F238E27FC236}">
                <a16:creationId xmlns:a16="http://schemas.microsoft.com/office/drawing/2014/main" id="{E05192DD-84C4-A7E9-FA8E-6EB847682F8A}"/>
              </a:ext>
            </a:extLst>
          </p:cNvPr>
          <p:cNvSpPr txBox="1"/>
          <p:nvPr/>
        </p:nvSpPr>
        <p:spPr>
          <a:xfrm>
            <a:off x="6160712" y="4024987"/>
            <a:ext cx="9536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Predictions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1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48" grpId="0" animBg="1"/>
      <p:bldP spid="349" grpId="0" animBg="1"/>
      <p:bldP spid="19" grpId="0" animBg="1"/>
      <p:bldP spid="19" grpId="1" animBg="1"/>
      <p:bldP spid="21" grpId="0"/>
      <p:bldP spid="23" grpId="0" animBg="1"/>
      <p:bldP spid="23" grpId="1" animBg="1"/>
      <p:bldP spid="25" grpId="0"/>
      <p:bldP spid="27" grpId="0" animBg="1"/>
      <p:bldP spid="27" grpId="1" animBg="1"/>
      <p:bldP spid="29" grpId="0"/>
      <p:bldP spid="38" grpId="0"/>
      <p:bldP spid="39" grpId="0"/>
      <p:bldP spid="47" grpId="0"/>
      <p:bldP spid="320" grpId="0"/>
      <p:bldP spid="3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Generalization Capability </a:t>
            </a:r>
            <a:r>
              <a:rPr lang="en-US" dirty="0">
                <a:solidFill>
                  <a:schemeClr val="bg2"/>
                </a:solidFill>
              </a:rPr>
              <a:t>– 2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6" descr="Neural network - Free networking icons">
            <a:extLst>
              <a:ext uri="{FF2B5EF4-FFF2-40B4-BE49-F238E27FC236}">
                <a16:creationId xmlns:a16="http://schemas.microsoft.com/office/drawing/2014/main" id="{4B463256-40BA-7583-B51F-361F518F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0625" l="7617" r="91211">
                        <a14:foregroundMark x1="90820" y1="66602" x2="90820" y2="66602"/>
                        <a14:foregroundMark x1="91211" y1="33203" x2="91211" y2="33203"/>
                        <a14:foregroundMark x1="51367" y1="8984" x2="51367" y2="8984"/>
                        <a14:foregroundMark x1="50586" y1="90625" x2="50586" y2="90625"/>
                        <a14:foregroundMark x1="8789" y1="79297" x2="8789" y2="79297"/>
                        <a14:foregroundMark x1="7813" y1="49023" x2="7813" y2="49023"/>
                        <a14:foregroundMark x1="7617" y1="78906" x2="7617" y2="7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64" y="1237768"/>
            <a:ext cx="1527090" cy="152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1E739D5-D39B-0608-8F0A-D520E4C5BC38}"/>
              </a:ext>
            </a:extLst>
          </p:cNvPr>
          <p:cNvSpPr/>
          <p:nvPr/>
        </p:nvSpPr>
        <p:spPr>
          <a:xfrm>
            <a:off x="2098963" y="1713833"/>
            <a:ext cx="574964" cy="574964"/>
          </a:xfrm>
          <a:prstGeom prst="ellipse">
            <a:avLst/>
          </a:prstGeom>
          <a:gradFill>
            <a:gsLst>
              <a:gs pos="48000">
                <a:schemeClr val="accent4"/>
              </a:gs>
              <a:gs pos="56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E33A619B-4A14-D89A-9057-E0976B2E1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1308" y="1776178"/>
            <a:ext cx="450273" cy="45027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40F8BA5-AF65-C3EC-3EAA-EEEE6541FFCB}"/>
              </a:ext>
            </a:extLst>
          </p:cNvPr>
          <p:cNvGrpSpPr/>
          <p:nvPr/>
        </p:nvGrpSpPr>
        <p:grpSpPr>
          <a:xfrm>
            <a:off x="2103522" y="3585973"/>
            <a:ext cx="574964" cy="574964"/>
            <a:chOff x="1808018" y="1233055"/>
            <a:chExt cx="574964" cy="57496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C12CA1F-C0D4-59C1-6801-BA2C6AF99011}"/>
                </a:ext>
              </a:extLst>
            </p:cNvPr>
            <p:cNvSpPr/>
            <p:nvPr/>
          </p:nvSpPr>
          <p:spPr>
            <a:xfrm>
              <a:off x="1808018" y="1233055"/>
              <a:ext cx="574964" cy="57496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Database outline">
              <a:extLst>
                <a:ext uri="{FF2B5EF4-FFF2-40B4-BE49-F238E27FC236}">
                  <a16:creationId xmlns:a16="http://schemas.microsoft.com/office/drawing/2014/main" id="{F609EBA2-F2DA-6B3C-4448-2B5C0D1E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0363" y="1295400"/>
              <a:ext cx="450273" cy="450273"/>
            </a:xfrm>
            <a:prstGeom prst="rect">
              <a:avLst/>
            </a:prstGeom>
          </p:spPr>
        </p:pic>
      </p:grpSp>
      <p:sp>
        <p:nvSpPr>
          <p:cNvPr id="38" name="Google Shape;394;p39">
            <a:extLst>
              <a:ext uri="{FF2B5EF4-FFF2-40B4-BE49-F238E27FC236}">
                <a16:creationId xmlns:a16="http://schemas.microsoft.com/office/drawing/2014/main" id="{65895F72-F416-023A-F6A6-3BF04DAF3BD3}"/>
              </a:ext>
            </a:extLst>
          </p:cNvPr>
          <p:cNvSpPr txBox="1"/>
          <p:nvPr/>
        </p:nvSpPr>
        <p:spPr>
          <a:xfrm>
            <a:off x="1" y="1696628"/>
            <a:ext cx="928688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(Brescia)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4;p39">
            <a:extLst>
              <a:ext uri="{FF2B5EF4-FFF2-40B4-BE49-F238E27FC236}">
                <a16:creationId xmlns:a16="http://schemas.microsoft.com/office/drawing/2014/main" id="{85421ED2-447D-0D14-88A0-8B20FA8D83AA}"/>
              </a:ext>
            </a:extLst>
          </p:cNvPr>
          <p:cNvSpPr txBox="1"/>
          <p:nvPr/>
        </p:nvSpPr>
        <p:spPr>
          <a:xfrm>
            <a:off x="147198" y="3588953"/>
            <a:ext cx="78149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(Rome):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" name="Google Shape;360;p37">
            <a:extLst>
              <a:ext uri="{FF2B5EF4-FFF2-40B4-BE49-F238E27FC236}">
                <a16:creationId xmlns:a16="http://schemas.microsoft.com/office/drawing/2014/main" id="{CB5DF87F-E923-31A9-2272-122907602329}"/>
              </a:ext>
            </a:extLst>
          </p:cNvPr>
          <p:cNvCxnSpPr/>
          <p:nvPr/>
        </p:nvCxnSpPr>
        <p:spPr>
          <a:xfrm>
            <a:off x="2673927" y="2004363"/>
            <a:ext cx="1381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360;p37">
            <a:extLst>
              <a:ext uri="{FF2B5EF4-FFF2-40B4-BE49-F238E27FC236}">
                <a16:creationId xmlns:a16="http://schemas.microsoft.com/office/drawing/2014/main" id="{058EDB3A-E8DE-01BC-2F4E-5D837B6D3638}"/>
              </a:ext>
            </a:extLst>
          </p:cNvPr>
          <p:cNvCxnSpPr>
            <a:cxnSpLocks/>
          </p:cNvCxnSpPr>
          <p:nvPr/>
        </p:nvCxnSpPr>
        <p:spPr>
          <a:xfrm>
            <a:off x="5347505" y="2001313"/>
            <a:ext cx="790059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394;p39">
            <a:extLst>
              <a:ext uri="{FF2B5EF4-FFF2-40B4-BE49-F238E27FC236}">
                <a16:creationId xmlns:a16="http://schemas.microsoft.com/office/drawing/2014/main" id="{94F42883-DDE3-F215-95A6-D874A590C905}"/>
              </a:ext>
            </a:extLst>
          </p:cNvPr>
          <p:cNvSpPr txBox="1"/>
          <p:nvPr/>
        </p:nvSpPr>
        <p:spPr>
          <a:xfrm>
            <a:off x="6165271" y="1802812"/>
            <a:ext cx="9536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Predictions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94;p39">
            <a:extLst>
              <a:ext uri="{FF2B5EF4-FFF2-40B4-BE49-F238E27FC236}">
                <a16:creationId xmlns:a16="http://schemas.microsoft.com/office/drawing/2014/main" id="{48A66262-4F90-5D71-07A4-715DEC684FC3}"/>
              </a:ext>
            </a:extLst>
          </p:cNvPr>
          <p:cNvSpPr txBox="1"/>
          <p:nvPr/>
        </p:nvSpPr>
        <p:spPr>
          <a:xfrm>
            <a:off x="4052820" y="925555"/>
            <a:ext cx="1431578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Back-propagation</a:t>
            </a:r>
            <a:endParaRPr sz="11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91B74824-8F6C-D850-0EC7-6D5D2CEC5ED1}"/>
              </a:ext>
            </a:extLst>
          </p:cNvPr>
          <p:cNvCxnSpPr>
            <a:cxnSpLocks/>
          </p:cNvCxnSpPr>
          <p:nvPr/>
        </p:nvCxnSpPr>
        <p:spPr>
          <a:xfrm flipH="1">
            <a:off x="4052820" y="1237768"/>
            <a:ext cx="1291778" cy="0"/>
          </a:xfrm>
          <a:prstGeom prst="straightConnector1">
            <a:avLst/>
          </a:prstGeom>
          <a:ln w="1905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8167AF4-8E7B-9FC5-789A-93A2396D7FD0}"/>
              </a:ext>
            </a:extLst>
          </p:cNvPr>
          <p:cNvGrpSpPr/>
          <p:nvPr/>
        </p:nvGrpSpPr>
        <p:grpSpPr>
          <a:xfrm>
            <a:off x="4337393" y="3504265"/>
            <a:ext cx="722632" cy="738378"/>
            <a:chOff x="10381678" y="2098649"/>
            <a:chExt cx="1193820" cy="1219832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61130E83-C034-AFFF-860E-0CE9DEB1EABC}"/>
                </a:ext>
              </a:extLst>
            </p:cNvPr>
            <p:cNvSpPr/>
            <p:nvPr/>
          </p:nvSpPr>
          <p:spPr>
            <a:xfrm>
              <a:off x="10381679" y="2098649"/>
              <a:ext cx="1193819" cy="1219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29" name="Picture 8" descr="Layers Icon | Small &amp; Flat Iconset | paomedia">
              <a:extLst>
                <a:ext uri="{FF2B5EF4-FFF2-40B4-BE49-F238E27FC236}">
                  <a16:creationId xmlns:a16="http://schemas.microsoft.com/office/drawing/2014/main" id="{2BF71658-8828-6213-9A7B-AB1EB576B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044" y="2170566"/>
              <a:ext cx="725119" cy="725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411EEBC8-FC76-254D-1C70-FFAA7EC33EFF}"/>
                </a:ext>
              </a:extLst>
            </p:cNvPr>
            <p:cNvSpPr txBox="1"/>
            <p:nvPr/>
          </p:nvSpPr>
          <p:spPr>
            <a:xfrm>
              <a:off x="10381678" y="2722037"/>
              <a:ext cx="1193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75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Trained model</a:t>
              </a:r>
            </a:p>
          </p:txBody>
        </p:sp>
      </p:grpSp>
      <p:cxnSp>
        <p:nvCxnSpPr>
          <p:cNvPr id="331" name="Google Shape;360;p37">
            <a:extLst>
              <a:ext uri="{FF2B5EF4-FFF2-40B4-BE49-F238E27FC236}">
                <a16:creationId xmlns:a16="http://schemas.microsoft.com/office/drawing/2014/main" id="{4ABBCD71-05FF-E979-045E-BA1E628861FD}"/>
              </a:ext>
            </a:extLst>
          </p:cNvPr>
          <p:cNvCxnSpPr>
            <a:cxnSpLocks/>
            <a:stCxn id="35" idx="6"/>
            <a:endCxn id="328" idx="1"/>
          </p:cNvCxnSpPr>
          <p:nvPr/>
        </p:nvCxnSpPr>
        <p:spPr>
          <a:xfrm flipV="1">
            <a:off x="2678486" y="3873454"/>
            <a:ext cx="1658908" cy="1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60;p37">
            <a:extLst>
              <a:ext uri="{FF2B5EF4-FFF2-40B4-BE49-F238E27FC236}">
                <a16:creationId xmlns:a16="http://schemas.microsoft.com/office/drawing/2014/main" id="{1C1AB101-667E-4596-CB16-52FEC18CB3D9}"/>
              </a:ext>
            </a:extLst>
          </p:cNvPr>
          <p:cNvCxnSpPr>
            <a:cxnSpLocks/>
            <a:endCxn id="328" idx="0"/>
          </p:cNvCxnSpPr>
          <p:nvPr/>
        </p:nvCxnSpPr>
        <p:spPr>
          <a:xfrm>
            <a:off x="4698710" y="2643188"/>
            <a:ext cx="0" cy="86107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60;p37">
            <a:extLst>
              <a:ext uri="{FF2B5EF4-FFF2-40B4-BE49-F238E27FC236}">
                <a16:creationId xmlns:a16="http://schemas.microsoft.com/office/drawing/2014/main" id="{B96BFE8D-4580-7E5A-CBB8-81E29E9596A3}"/>
              </a:ext>
            </a:extLst>
          </p:cNvPr>
          <p:cNvCxnSpPr>
            <a:cxnSpLocks/>
            <a:stCxn id="328" idx="3"/>
            <a:endCxn id="340" idx="1"/>
          </p:cNvCxnSpPr>
          <p:nvPr/>
        </p:nvCxnSpPr>
        <p:spPr>
          <a:xfrm>
            <a:off x="5060025" y="3873454"/>
            <a:ext cx="110068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94;p39">
            <a:extLst>
              <a:ext uri="{FF2B5EF4-FFF2-40B4-BE49-F238E27FC236}">
                <a16:creationId xmlns:a16="http://schemas.microsoft.com/office/drawing/2014/main" id="{E05192DD-84C4-A7E9-FA8E-6EB847682F8A}"/>
              </a:ext>
            </a:extLst>
          </p:cNvPr>
          <p:cNvSpPr txBox="1"/>
          <p:nvPr/>
        </p:nvSpPr>
        <p:spPr>
          <a:xfrm>
            <a:off x="6160712" y="3674953"/>
            <a:ext cx="9536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Predictions</a:t>
            </a:r>
            <a:endParaRPr sz="12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DCB795-3058-38B6-67E8-B04F1AAFE21A}"/>
              </a:ext>
            </a:extLst>
          </p:cNvPr>
          <p:cNvSpPr/>
          <p:nvPr/>
        </p:nvSpPr>
        <p:spPr>
          <a:xfrm>
            <a:off x="2101995" y="937505"/>
            <a:ext cx="574964" cy="574964"/>
          </a:xfrm>
          <a:prstGeom prst="ellipse">
            <a:avLst/>
          </a:prstGeom>
          <a:gradFill>
            <a:gsLst>
              <a:gs pos="7100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31B9EC70-46B5-5B27-4721-A73C7CACD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340" y="999850"/>
            <a:ext cx="450273" cy="4502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804B459-3814-B6D8-BE27-BC69246C353C}"/>
              </a:ext>
            </a:extLst>
          </p:cNvPr>
          <p:cNvSpPr/>
          <p:nvPr/>
        </p:nvSpPr>
        <p:spPr>
          <a:xfrm>
            <a:off x="2098963" y="2493209"/>
            <a:ext cx="574964" cy="574964"/>
          </a:xfrm>
          <a:prstGeom prst="ellipse">
            <a:avLst/>
          </a:prstGeom>
          <a:gradFill>
            <a:gsLst>
              <a:gs pos="12000">
                <a:schemeClr val="accent4"/>
              </a:gs>
              <a:gs pos="17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12059F10-45F7-7F06-E82A-CF78ADD23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1308" y="2555554"/>
            <a:ext cx="450273" cy="450273"/>
          </a:xfrm>
          <a:prstGeom prst="rect">
            <a:avLst/>
          </a:prstGeom>
        </p:spPr>
      </p:pic>
      <p:cxnSp>
        <p:nvCxnSpPr>
          <p:cNvPr id="9" name="Google Shape;360;p37">
            <a:extLst>
              <a:ext uri="{FF2B5EF4-FFF2-40B4-BE49-F238E27FC236}">
                <a16:creationId xmlns:a16="http://schemas.microsoft.com/office/drawing/2014/main" id="{BE77CA6C-B82D-2E71-DEEC-DAA62D9B6245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673927" y="2001313"/>
            <a:ext cx="1378893" cy="77937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360;p37">
            <a:extLst>
              <a:ext uri="{FF2B5EF4-FFF2-40B4-BE49-F238E27FC236}">
                <a16:creationId xmlns:a16="http://schemas.microsoft.com/office/drawing/2014/main" id="{FFB9447B-17C4-571F-9089-46346E9FB64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2676959" y="1224987"/>
            <a:ext cx="1381800" cy="77632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394;p39">
            <a:extLst>
              <a:ext uri="{FF2B5EF4-FFF2-40B4-BE49-F238E27FC236}">
                <a16:creationId xmlns:a16="http://schemas.microsoft.com/office/drawing/2014/main" id="{E703782D-D780-A24C-1827-CEBC399DFA2E}"/>
              </a:ext>
            </a:extLst>
          </p:cNvPr>
          <p:cNvSpPr txBox="1"/>
          <p:nvPr/>
        </p:nvSpPr>
        <p:spPr>
          <a:xfrm>
            <a:off x="687151" y="1023450"/>
            <a:ext cx="1423653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 patient</a:t>
            </a:r>
            <a:endParaRPr sz="10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394;p39">
            <a:extLst>
              <a:ext uri="{FF2B5EF4-FFF2-40B4-BE49-F238E27FC236}">
                <a16:creationId xmlns:a16="http://schemas.microsoft.com/office/drawing/2014/main" id="{0F042FAA-E140-0689-2A2C-238F48B2F1F0}"/>
              </a:ext>
            </a:extLst>
          </p:cNvPr>
          <p:cNvSpPr txBox="1"/>
          <p:nvPr/>
        </p:nvSpPr>
        <p:spPr>
          <a:xfrm>
            <a:off x="673794" y="1824726"/>
            <a:ext cx="1423653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N/2 patients</a:t>
            </a:r>
            <a:endParaRPr sz="10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Google Shape;394;p39">
            <a:extLst>
              <a:ext uri="{FF2B5EF4-FFF2-40B4-BE49-F238E27FC236}">
                <a16:creationId xmlns:a16="http://schemas.microsoft.com/office/drawing/2014/main" id="{34DD2185-5841-EB9A-E4BD-89F84A7D69DE}"/>
              </a:ext>
            </a:extLst>
          </p:cNvPr>
          <p:cNvSpPr txBox="1"/>
          <p:nvPr/>
        </p:nvSpPr>
        <p:spPr>
          <a:xfrm>
            <a:off x="678342" y="2584112"/>
            <a:ext cx="1423653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N-1 patients</a:t>
            </a:r>
            <a:endParaRPr sz="10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033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 animBg="1"/>
      <p:bldP spid="5" grpId="0" animBg="1"/>
      <p:bldP spid="42" grpId="0"/>
      <p:bldP spid="46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412077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Generalization Capability: </a:t>
            </a:r>
            <a:r>
              <a:rPr lang="en-US" dirty="0"/>
              <a:t>Results</a:t>
            </a:r>
            <a:endParaRPr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4C51DB5-B662-6B00-E4CD-87D6DCFB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20" y="777237"/>
            <a:ext cx="2486891" cy="186713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D45903-7D38-327F-F009-1BFA405A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327" y="777238"/>
            <a:ext cx="2486892" cy="186419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10087D7-D21E-02FB-64C4-CF78A3E07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20" y="2989168"/>
            <a:ext cx="2492127" cy="1867129"/>
          </a:xfrm>
          <a:prstGeom prst="rect">
            <a:avLst/>
          </a:prstGeom>
        </p:spPr>
      </p:pic>
      <p:pic>
        <p:nvPicPr>
          <p:cNvPr id="40" name="Picture 3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3A1795-130A-204C-A53F-24E43B3DC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327" y="2989168"/>
            <a:ext cx="2486891" cy="186418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DCAFA-3278-5753-DBF1-76D3EF31A791}"/>
              </a:ext>
            </a:extLst>
          </p:cNvPr>
          <p:cNvCxnSpPr>
            <a:cxnSpLocks/>
          </p:cNvCxnSpPr>
          <p:nvPr/>
        </p:nvCxnSpPr>
        <p:spPr>
          <a:xfrm>
            <a:off x="1627909" y="2777976"/>
            <a:ext cx="5895109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394;p39">
            <a:extLst>
              <a:ext uri="{FF2B5EF4-FFF2-40B4-BE49-F238E27FC236}">
                <a16:creationId xmlns:a16="http://schemas.microsoft.com/office/drawing/2014/main" id="{7F803DC9-99FE-11EE-2612-BC902A327C6A}"/>
              </a:ext>
            </a:extLst>
          </p:cNvPr>
          <p:cNvSpPr txBox="1"/>
          <p:nvPr/>
        </p:nvSpPr>
        <p:spPr>
          <a:xfrm>
            <a:off x="-76200" y="1422346"/>
            <a:ext cx="1397619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ResNet-18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Trained from scratch</a:t>
            </a:r>
            <a:endParaRPr sz="10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" name="Google Shape;394;p39">
            <a:extLst>
              <a:ext uri="{FF2B5EF4-FFF2-40B4-BE49-F238E27FC236}">
                <a16:creationId xmlns:a16="http://schemas.microsoft.com/office/drawing/2014/main" id="{28D9C7CC-6834-7D12-6A5D-EF64B3930682}"/>
              </a:ext>
            </a:extLst>
          </p:cNvPr>
          <p:cNvSpPr txBox="1"/>
          <p:nvPr/>
        </p:nvSpPr>
        <p:spPr>
          <a:xfrm>
            <a:off x="-76200" y="3500528"/>
            <a:ext cx="1397619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ResNet-18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Pre-trained</a:t>
            </a:r>
            <a:endParaRPr sz="10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456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33" name="Google Shape;933;p65"/>
          <p:cNvSpPr txBox="1">
            <a:spLocks noGrp="1"/>
          </p:cNvSpPr>
          <p:nvPr>
            <p:ph type="body" idx="1"/>
          </p:nvPr>
        </p:nvSpPr>
        <p:spPr>
          <a:xfrm>
            <a:off x="786149" y="1033100"/>
            <a:ext cx="7618235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Outperforming results were achieved by using </a:t>
            </a: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state-of-the-art CNN models</a:t>
            </a:r>
            <a:r>
              <a:rPr lang="en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sz="1600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ResNet-18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was found to be the best-performing model with an </a:t>
            </a: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F1-Score of 0.659.</a:t>
            </a:r>
            <a:endParaRPr sz="1600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Grad-CAM algorithm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helped to understand model behaviors.</a:t>
            </a:r>
          </a:p>
          <a:p>
            <a:pPr lvl="0"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Pre-trained model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has better generalization capabilities.</a:t>
            </a:r>
          </a:p>
          <a:p>
            <a:pPr lvl="0"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Half of training patients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were enough to achieve comparable performance.</a:t>
            </a:r>
          </a:p>
          <a:p>
            <a:pPr lvl="0"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6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Future works: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transformer-based models, video-level classification.</a:t>
            </a:r>
            <a:endParaRPr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4" name="Google Shape;934;p6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9154AF-3CB6-8361-E3AA-38A0170F70EC}"/>
              </a:ext>
            </a:extLst>
          </p:cNvPr>
          <p:cNvSpPr/>
          <p:nvPr/>
        </p:nvSpPr>
        <p:spPr>
          <a:xfrm>
            <a:off x="3737250" y="4875083"/>
            <a:ext cx="1727885" cy="150573"/>
          </a:xfrm>
          <a:prstGeom prst="rect">
            <a:avLst/>
          </a:prstGeom>
          <a:solidFill>
            <a:srgbClr val="E7ECEE"/>
          </a:solidFill>
          <a:ln>
            <a:solidFill>
              <a:srgbClr val="E7EC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466CB-6E40-0883-3519-86ADE7C61972}"/>
              </a:ext>
            </a:extLst>
          </p:cNvPr>
          <p:cNvSpPr/>
          <p:nvPr/>
        </p:nvSpPr>
        <p:spPr>
          <a:xfrm>
            <a:off x="7478233" y="4873988"/>
            <a:ext cx="985283" cy="151668"/>
          </a:xfrm>
          <a:prstGeom prst="rect">
            <a:avLst/>
          </a:prstGeom>
          <a:solidFill>
            <a:srgbClr val="E7ECEE"/>
          </a:solidFill>
          <a:ln>
            <a:solidFill>
              <a:srgbClr val="E7EC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0CFB8A-E014-A6D9-7234-142ADD273FA8}"/>
              </a:ext>
            </a:extLst>
          </p:cNvPr>
          <p:cNvSpPr/>
          <p:nvPr/>
        </p:nvSpPr>
        <p:spPr>
          <a:xfrm>
            <a:off x="472888" y="4875083"/>
            <a:ext cx="1053175" cy="150573"/>
          </a:xfrm>
          <a:prstGeom prst="rect">
            <a:avLst/>
          </a:prstGeom>
          <a:solidFill>
            <a:srgbClr val="E7ECEE"/>
          </a:solidFill>
          <a:ln>
            <a:solidFill>
              <a:srgbClr val="E7EC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08437C0-C0CB-4A9B-6F35-0F7DD5B97A85}"/>
              </a:ext>
            </a:extLst>
          </p:cNvPr>
          <p:cNvSpPr/>
          <p:nvPr/>
        </p:nvSpPr>
        <p:spPr>
          <a:xfrm rot="-6771506">
            <a:off x="2482562" y="-1515765"/>
            <a:ext cx="6216642" cy="8781940"/>
          </a:xfrm>
          <a:custGeom>
            <a:avLst/>
            <a:gdLst>
              <a:gd name="connsiteX0" fmla="*/ 4377501 w 6216642"/>
              <a:gd name="connsiteY0" fmla="*/ 8781940 h 8781940"/>
              <a:gd name="connsiteX1" fmla="*/ 0 w 6216642"/>
              <a:gd name="connsiteY1" fmla="*/ 6936553 h 8781940"/>
              <a:gd name="connsiteX2" fmla="*/ 3480134 w 6216642"/>
              <a:gd name="connsiteY2" fmla="*/ 0 h 8781940"/>
              <a:gd name="connsiteX3" fmla="*/ 4029200 w 6216642"/>
              <a:gd name="connsiteY3" fmla="*/ 59278 h 8781940"/>
              <a:gd name="connsiteX4" fmla="*/ 6216642 w 6216642"/>
              <a:gd name="connsiteY4" fmla="*/ 4419257 h 87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6642" h="8781940">
                <a:moveTo>
                  <a:pt x="4377501" y="8781940"/>
                </a:moveTo>
                <a:lnTo>
                  <a:pt x="0" y="6936553"/>
                </a:lnTo>
                <a:lnTo>
                  <a:pt x="3480134" y="0"/>
                </a:lnTo>
                <a:lnTo>
                  <a:pt x="4029200" y="59278"/>
                </a:lnTo>
                <a:lnTo>
                  <a:pt x="6216642" y="4419257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6"/>
          <p:cNvSpPr txBox="1">
            <a:spLocks noGrp="1"/>
          </p:cNvSpPr>
          <p:nvPr>
            <p:ph type="ctrTitle" idx="4294967295"/>
          </p:nvPr>
        </p:nvSpPr>
        <p:spPr>
          <a:xfrm>
            <a:off x="4080900" y="1633075"/>
            <a:ext cx="4484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</a:rPr>
              <a:t>Thank You !</a:t>
            </a:r>
            <a:endParaRPr sz="3400" dirty="0">
              <a:solidFill>
                <a:schemeClr val="lt1"/>
              </a:solidFill>
            </a:endParaRPr>
          </a:p>
        </p:txBody>
      </p:sp>
      <p:sp>
        <p:nvSpPr>
          <p:cNvPr id="941" name="Google Shape;941;p66"/>
          <p:cNvSpPr txBox="1"/>
          <p:nvPr/>
        </p:nvSpPr>
        <p:spPr>
          <a:xfrm>
            <a:off x="511575" y="4777225"/>
            <a:ext cx="1391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  October  2022</a:t>
            </a:r>
            <a:endParaRPr sz="10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2" name="Google Shape;942;p66"/>
          <p:cNvSpPr txBox="1"/>
          <p:nvPr/>
        </p:nvSpPr>
        <p:spPr>
          <a:xfrm>
            <a:off x="3737250" y="4777225"/>
            <a:ext cx="1669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Artificial Intelligence Systems</a:t>
            </a:r>
            <a:endParaRPr sz="1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43" name="Google Shape;943;p66"/>
          <p:cNvGrpSpPr/>
          <p:nvPr/>
        </p:nvGrpSpPr>
        <p:grpSpPr>
          <a:xfrm>
            <a:off x="1993250" y="216953"/>
            <a:ext cx="1039332" cy="476981"/>
            <a:chOff x="1710200" y="132178"/>
            <a:chExt cx="1039332" cy="476981"/>
          </a:xfrm>
        </p:grpSpPr>
        <p:sp>
          <p:nvSpPr>
            <p:cNvPr id="944" name="Google Shape;944;p66"/>
            <p:cNvSpPr/>
            <p:nvPr/>
          </p:nvSpPr>
          <p:spPr>
            <a:xfrm>
              <a:off x="1710210" y="132178"/>
              <a:ext cx="1039322" cy="476981"/>
            </a:xfrm>
            <a:prstGeom prst="roundRect">
              <a:avLst>
                <a:gd name="adj" fmla="val 16667"/>
              </a:avLst>
            </a:prstGeom>
            <a:solidFill>
              <a:srgbClr val="EB402A"/>
            </a:solidFill>
            <a:ln w="9525" cap="flat" cmpd="sng">
              <a:solidFill>
                <a:srgbClr val="EB402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5" name="Google Shape;945;p66"/>
            <p:cNvPicPr preferRelativeResize="0"/>
            <p:nvPr/>
          </p:nvPicPr>
          <p:blipFill rotWithShape="1">
            <a:blip r:embed="rId3">
              <a:alphaModFix/>
            </a:blip>
            <a:srcRect l="15258" t="30270" r="18371" b="32769"/>
            <a:stretch/>
          </p:blipFill>
          <p:spPr>
            <a:xfrm>
              <a:off x="1710200" y="222901"/>
              <a:ext cx="1039325" cy="325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7" name="Google Shape;947;p66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10800000" flipH="1">
            <a:off x="472888" y="3594120"/>
            <a:ext cx="1053175" cy="1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6"/>
          <p:cNvSpPr txBox="1"/>
          <p:nvPr/>
        </p:nvSpPr>
        <p:spPr>
          <a:xfrm>
            <a:off x="5028588" y="2493300"/>
            <a:ext cx="258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Your Attention</a:t>
            </a:r>
            <a:endParaRPr sz="1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49" name="Google Shape;949;p66"/>
          <p:cNvGrpSpPr/>
          <p:nvPr/>
        </p:nvGrpSpPr>
        <p:grpSpPr>
          <a:xfrm>
            <a:off x="573933" y="216945"/>
            <a:ext cx="1283525" cy="476981"/>
            <a:chOff x="6028963" y="129502"/>
            <a:chExt cx="1718700" cy="638700"/>
          </a:xfrm>
        </p:grpSpPr>
        <p:sp>
          <p:nvSpPr>
            <p:cNvPr id="950" name="Google Shape;950;p66"/>
            <p:cNvSpPr/>
            <p:nvPr/>
          </p:nvSpPr>
          <p:spPr>
            <a:xfrm>
              <a:off x="6028963" y="129502"/>
              <a:ext cx="1718700" cy="638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9348" y="198425"/>
              <a:ext cx="1617925" cy="50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2" name="Google Shape;952;p66"/>
          <p:cNvSpPr txBox="1"/>
          <p:nvPr/>
        </p:nvSpPr>
        <p:spPr>
          <a:xfrm>
            <a:off x="7131475" y="4777225"/>
            <a:ext cx="1669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By: Zihadul Azam</a:t>
            </a:r>
            <a:endParaRPr sz="1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Lung Ultrasound (LUS) and COVID-19</a:t>
            </a:r>
            <a:endParaRPr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308" y="2944319"/>
            <a:ext cx="1285175" cy="17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653" y="2611581"/>
            <a:ext cx="4061946" cy="2079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6F6BDF45-35ED-A689-D01C-8BD1D2DA6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702595"/>
            <a:ext cx="7291050" cy="172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150000"/>
              </a:lnSpc>
              <a:buSzPts val="1600"/>
            </a:pPr>
            <a:r>
              <a:rPr lang="en-US" sz="1600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Covid-19 virus can cause Pneumonia.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Covid-19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</a:t>
            </a:r>
            <a:r>
              <a:rPr lang="en-US" sz="1600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neumonia: the lungs become filled with fluid and inflamed.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Clinicians use LUS to assess the lungs condition by evaluating the presence of  artifacts in images.</a:t>
            </a:r>
            <a:endParaRPr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 of Deep Learning</a:t>
            </a:r>
            <a:endParaRPr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6F6BDF45-35ED-A689-D01C-8BD1D2DA6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702595"/>
            <a:ext cx="6757650" cy="339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lnSpc>
                <a:spcPct val="150000"/>
              </a:lnSpc>
              <a:buSzPts val="1600"/>
            </a:pPr>
            <a:r>
              <a:rPr lang="en-US" sz="1600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During the pandemic different DL techniques have been employed to automate the evaluation process in order to support clinicians.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 majority of them were solutions based on novel architecture or combination of different DL techniques.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Only few studies have been conducted on the application of the       state-of-the-art networks applied on LUS data.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this reason, this work is focused only on state-of-the-art models.</a:t>
            </a:r>
            <a:endParaRPr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0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ctrTitle"/>
          </p:nvPr>
        </p:nvSpPr>
        <p:spPr>
          <a:xfrm>
            <a:off x="1622225" y="18309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accent4"/>
                </a:solidFill>
              </a:rPr>
              <a:t>2.</a:t>
            </a:r>
            <a:r>
              <a:rPr lang="en" sz="5400" dirty="0">
                <a:solidFill>
                  <a:schemeClr val="accent4"/>
                </a:solidFill>
              </a:rPr>
              <a:t> </a:t>
            </a:r>
            <a:r>
              <a:rPr lang="en" sz="3800" dirty="0"/>
              <a:t>Goals</a:t>
            </a:r>
            <a:endParaRPr sz="3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83268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786149" y="1033100"/>
            <a:ext cx="6626034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 dirty="0"/>
              <a:t>How</a:t>
            </a:r>
            <a:r>
              <a:rPr lang="en" sz="1800" b="1" dirty="0">
                <a:solidFill>
                  <a:schemeClr val="accent1"/>
                </a:solidFill>
              </a:rPr>
              <a:t> State-of-the-art CNNs</a:t>
            </a:r>
            <a:r>
              <a:rPr lang="en" sz="1800" dirty="0"/>
              <a:t> perform with LUS data?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◎"/>
            </a:pPr>
            <a:r>
              <a:rPr lang="en" sz="1800" dirty="0"/>
              <a:t>Do they have a good </a:t>
            </a:r>
            <a:r>
              <a:rPr lang="en" sz="1800" b="1" dirty="0">
                <a:solidFill>
                  <a:schemeClr val="accent1"/>
                </a:solidFill>
              </a:rPr>
              <a:t>generalization capability</a:t>
            </a:r>
            <a:r>
              <a:rPr lang="en" sz="1800" dirty="0"/>
              <a:t>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◎"/>
            </a:pPr>
            <a:r>
              <a:rPr lang="en" sz="1800" b="1" dirty="0">
                <a:solidFill>
                  <a:schemeClr val="accent1"/>
                </a:solidFill>
              </a:rPr>
              <a:t>How much data</a:t>
            </a:r>
            <a:r>
              <a:rPr lang="en" sz="1800" dirty="0"/>
              <a:t> is required to build a model with compareable performance?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◎"/>
            </a:pPr>
            <a:r>
              <a:rPr lang="en" sz="1800" b="1" dirty="0">
                <a:solidFill>
                  <a:schemeClr val="accent1"/>
                </a:solidFill>
              </a:rPr>
              <a:t>Explainable AI</a:t>
            </a:r>
            <a:r>
              <a:rPr lang="en" sz="1800" dirty="0"/>
              <a:t>?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</a:rPr>
              <a:t>3.</a:t>
            </a:r>
            <a:r>
              <a:rPr lang="en" sz="5400">
                <a:solidFill>
                  <a:schemeClr val="accent4"/>
                </a:solidFill>
              </a:rPr>
              <a:t> </a:t>
            </a:r>
            <a:r>
              <a:rPr lang="en" sz="3800"/>
              <a:t>Dataset</a:t>
            </a:r>
            <a:endParaRPr sz="380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786150" y="795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ICLUS-DB </a:t>
            </a:r>
            <a:r>
              <a:rPr lang="en">
                <a:solidFill>
                  <a:schemeClr val="dk2"/>
                </a:solidFill>
              </a:rPr>
              <a:t>Dataset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294967295"/>
          </p:nvPr>
        </p:nvSpPr>
        <p:spPr>
          <a:xfrm>
            <a:off x="5714325" y="3118838"/>
            <a:ext cx="2354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58’924</a:t>
            </a:r>
            <a:endParaRPr sz="4200"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4294967295"/>
          </p:nvPr>
        </p:nvSpPr>
        <p:spPr>
          <a:xfrm>
            <a:off x="5714325" y="3691638"/>
            <a:ext cx="2117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Frames</a:t>
            </a:r>
            <a:endParaRPr sz="1800"/>
          </a:p>
        </p:txBody>
      </p:sp>
      <p:grpSp>
        <p:nvGrpSpPr>
          <p:cNvPr id="246" name="Google Shape;246;p27"/>
          <p:cNvGrpSpPr/>
          <p:nvPr/>
        </p:nvGrpSpPr>
        <p:grpSpPr>
          <a:xfrm>
            <a:off x="5073921" y="3424399"/>
            <a:ext cx="548694" cy="482470"/>
            <a:chOff x="1929775" y="320925"/>
            <a:chExt cx="423800" cy="372650"/>
          </a:xfrm>
        </p:grpSpPr>
        <p:sp>
          <p:nvSpPr>
            <p:cNvPr id="247" name="Google Shape;247;p2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2" name="Google Shape;252;p27"/>
          <p:cNvSpPr txBox="1">
            <a:spLocks noGrp="1"/>
          </p:cNvSpPr>
          <p:nvPr>
            <p:ph type="ctrTitle" idx="4294967295"/>
          </p:nvPr>
        </p:nvSpPr>
        <p:spPr>
          <a:xfrm>
            <a:off x="2304013" y="1171275"/>
            <a:ext cx="1011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05</a:t>
            </a:r>
            <a:endParaRPr sz="420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4294967295"/>
          </p:nvPr>
        </p:nvSpPr>
        <p:spPr>
          <a:xfrm>
            <a:off x="2304013" y="1744075"/>
            <a:ext cx="1011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Clinics</a:t>
            </a:r>
            <a:endParaRPr sz="1800"/>
          </a:p>
        </p:txBody>
      </p:sp>
      <p:grpSp>
        <p:nvGrpSpPr>
          <p:cNvPr id="254" name="Google Shape;254;p27"/>
          <p:cNvGrpSpPr/>
          <p:nvPr/>
        </p:nvGrpSpPr>
        <p:grpSpPr>
          <a:xfrm>
            <a:off x="1747549" y="1382202"/>
            <a:ext cx="480248" cy="614144"/>
            <a:chOff x="1747561" y="1425027"/>
            <a:chExt cx="480248" cy="614144"/>
          </a:xfrm>
        </p:grpSpPr>
        <p:grpSp>
          <p:nvGrpSpPr>
            <p:cNvPr id="255" name="Google Shape;255;p27"/>
            <p:cNvGrpSpPr/>
            <p:nvPr/>
          </p:nvGrpSpPr>
          <p:grpSpPr>
            <a:xfrm>
              <a:off x="1747561" y="1480525"/>
              <a:ext cx="480248" cy="558646"/>
              <a:chOff x="1747561" y="1480525"/>
              <a:chExt cx="480248" cy="558646"/>
            </a:xfrm>
          </p:grpSpPr>
          <p:sp>
            <p:nvSpPr>
              <p:cNvPr id="256" name="Google Shape;256;p27"/>
              <p:cNvSpPr/>
              <p:nvPr/>
            </p:nvSpPr>
            <p:spPr>
              <a:xfrm>
                <a:off x="1747561" y="1480525"/>
                <a:ext cx="480248" cy="558646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5908" fill="none" extrusionOk="0">
                    <a:moveTo>
                      <a:pt x="1" y="2058"/>
                    </a:moveTo>
                    <a:lnTo>
                      <a:pt x="2668" y="1"/>
                    </a:lnTo>
                    <a:lnTo>
                      <a:pt x="5298" y="2058"/>
                    </a:lnTo>
                    <a:lnTo>
                      <a:pt x="5298" y="5298"/>
                    </a:lnTo>
                    <a:lnTo>
                      <a:pt x="5298" y="5298"/>
                    </a:lnTo>
                    <a:lnTo>
                      <a:pt x="5298" y="5412"/>
                    </a:lnTo>
                    <a:lnTo>
                      <a:pt x="5260" y="5526"/>
                    </a:lnTo>
                    <a:lnTo>
                      <a:pt x="5146" y="5717"/>
                    </a:lnTo>
                    <a:lnTo>
                      <a:pt x="4955" y="5869"/>
                    </a:lnTo>
                    <a:lnTo>
                      <a:pt x="4841" y="5869"/>
                    </a:lnTo>
                    <a:lnTo>
                      <a:pt x="4726" y="5908"/>
                    </a:lnTo>
                    <a:lnTo>
                      <a:pt x="572" y="5908"/>
                    </a:lnTo>
                    <a:lnTo>
                      <a:pt x="572" y="5908"/>
                    </a:lnTo>
                    <a:lnTo>
                      <a:pt x="458" y="5869"/>
                    </a:lnTo>
                    <a:lnTo>
                      <a:pt x="344" y="5869"/>
                    </a:lnTo>
                    <a:lnTo>
                      <a:pt x="191" y="5717"/>
                    </a:lnTo>
                    <a:lnTo>
                      <a:pt x="39" y="5526"/>
                    </a:lnTo>
                    <a:lnTo>
                      <a:pt x="1" y="5412"/>
                    </a:lnTo>
                    <a:lnTo>
                      <a:pt x="1" y="5298"/>
                    </a:lnTo>
                    <a:lnTo>
                      <a:pt x="1" y="2058"/>
                    </a:lnTo>
                    <a:close/>
                  </a:path>
                </a:pathLst>
              </a:custGeom>
              <a:noFill/>
              <a:ln w="143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1906436" y="1757957"/>
                <a:ext cx="162409" cy="281214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974" fill="none" extrusionOk="0">
                    <a:moveTo>
                      <a:pt x="1" y="2974"/>
                    </a:moveTo>
                    <a:lnTo>
                      <a:pt x="1" y="1"/>
                    </a:lnTo>
                    <a:lnTo>
                      <a:pt x="1792" y="1"/>
                    </a:lnTo>
                    <a:lnTo>
                      <a:pt x="1792" y="2974"/>
                    </a:lnTo>
                  </a:path>
                </a:pathLst>
              </a:custGeom>
              <a:noFill/>
              <a:ln w="143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27"/>
            <p:cNvSpPr/>
            <p:nvPr/>
          </p:nvSpPr>
          <p:spPr>
            <a:xfrm>
              <a:off x="1901183" y="1550721"/>
              <a:ext cx="173100" cy="1641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1771532" y="1425027"/>
              <a:ext cx="432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</a:t>
              </a:r>
              <a:endParaRPr sz="15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60" name="Google Shape;260;p27"/>
          <p:cNvSpPr txBox="1">
            <a:spLocks noGrp="1"/>
          </p:cNvSpPr>
          <p:nvPr>
            <p:ph type="ctrTitle" idx="4294967295"/>
          </p:nvPr>
        </p:nvSpPr>
        <p:spPr>
          <a:xfrm>
            <a:off x="5730838" y="1241825"/>
            <a:ext cx="954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35</a:t>
            </a:r>
            <a:endParaRPr sz="4200"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4294967295"/>
          </p:nvPr>
        </p:nvSpPr>
        <p:spPr>
          <a:xfrm>
            <a:off x="5730838" y="1814625"/>
            <a:ext cx="1056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Patients</a:t>
            </a:r>
            <a:endParaRPr sz="1800"/>
          </a:p>
        </p:txBody>
      </p:sp>
      <p:grpSp>
        <p:nvGrpSpPr>
          <p:cNvPr id="262" name="Google Shape;262;p27"/>
          <p:cNvGrpSpPr/>
          <p:nvPr/>
        </p:nvGrpSpPr>
        <p:grpSpPr>
          <a:xfrm>
            <a:off x="5378728" y="1566025"/>
            <a:ext cx="264265" cy="558658"/>
            <a:chOff x="3384375" y="2267500"/>
            <a:chExt cx="203375" cy="507825"/>
          </a:xfrm>
        </p:grpSpPr>
        <p:sp>
          <p:nvSpPr>
            <p:cNvPr id="263" name="Google Shape;263;p2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65" name="Google Shape;265;p27"/>
          <p:cNvSpPr txBox="1">
            <a:spLocks noGrp="1"/>
          </p:cNvSpPr>
          <p:nvPr>
            <p:ph type="ctrTitle" idx="4294967295"/>
          </p:nvPr>
        </p:nvSpPr>
        <p:spPr>
          <a:xfrm>
            <a:off x="2290925" y="3088100"/>
            <a:ext cx="2354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277</a:t>
            </a:r>
            <a:endParaRPr sz="4200"/>
          </a:p>
        </p:txBody>
      </p:sp>
      <p:sp>
        <p:nvSpPr>
          <p:cNvPr id="266" name="Google Shape;266;p27"/>
          <p:cNvSpPr txBox="1">
            <a:spLocks noGrp="1"/>
          </p:cNvSpPr>
          <p:nvPr>
            <p:ph type="subTitle" idx="4294967295"/>
          </p:nvPr>
        </p:nvSpPr>
        <p:spPr>
          <a:xfrm>
            <a:off x="2290925" y="3660900"/>
            <a:ext cx="2117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Videos</a:t>
            </a:r>
            <a:endParaRPr sz="1800"/>
          </a:p>
        </p:txBody>
      </p:sp>
      <p:grpSp>
        <p:nvGrpSpPr>
          <p:cNvPr id="267" name="Google Shape;267;p27"/>
          <p:cNvGrpSpPr/>
          <p:nvPr/>
        </p:nvGrpSpPr>
        <p:grpSpPr>
          <a:xfrm>
            <a:off x="1747540" y="3395602"/>
            <a:ext cx="480247" cy="482477"/>
            <a:chOff x="4684625" y="2155300"/>
            <a:chExt cx="147700" cy="147700"/>
          </a:xfrm>
        </p:grpSpPr>
        <p:sp>
          <p:nvSpPr>
            <p:cNvPr id="268" name="Google Shape;268;p27"/>
            <p:cNvSpPr/>
            <p:nvPr/>
          </p:nvSpPr>
          <p:spPr>
            <a:xfrm>
              <a:off x="4684625" y="2155300"/>
              <a:ext cx="147700" cy="147700"/>
            </a:xfrm>
            <a:custGeom>
              <a:avLst/>
              <a:gdLst/>
              <a:ahLst/>
              <a:cxnLst/>
              <a:rect l="l" t="t" r="r" b="b"/>
              <a:pathLst>
                <a:path w="5908" h="5908" fill="none" extrusionOk="0">
                  <a:moveTo>
                    <a:pt x="648" y="0"/>
                  </a:moveTo>
                  <a:lnTo>
                    <a:pt x="5259" y="0"/>
                  </a:lnTo>
                  <a:lnTo>
                    <a:pt x="5259" y="0"/>
                  </a:lnTo>
                  <a:lnTo>
                    <a:pt x="5374" y="0"/>
                  </a:lnTo>
                  <a:lnTo>
                    <a:pt x="5526" y="39"/>
                  </a:lnTo>
                  <a:lnTo>
                    <a:pt x="5602" y="115"/>
                  </a:lnTo>
                  <a:lnTo>
                    <a:pt x="5717" y="191"/>
                  </a:lnTo>
                  <a:lnTo>
                    <a:pt x="5793" y="267"/>
                  </a:lnTo>
                  <a:lnTo>
                    <a:pt x="5869" y="382"/>
                  </a:lnTo>
                  <a:lnTo>
                    <a:pt x="5907" y="534"/>
                  </a:lnTo>
                  <a:lnTo>
                    <a:pt x="5907" y="648"/>
                  </a:lnTo>
                  <a:lnTo>
                    <a:pt x="5907" y="5260"/>
                  </a:lnTo>
                  <a:lnTo>
                    <a:pt x="5907" y="5260"/>
                  </a:lnTo>
                  <a:lnTo>
                    <a:pt x="5907" y="5374"/>
                  </a:lnTo>
                  <a:lnTo>
                    <a:pt x="5869" y="5488"/>
                  </a:lnTo>
                  <a:lnTo>
                    <a:pt x="5793" y="5603"/>
                  </a:lnTo>
                  <a:lnTo>
                    <a:pt x="5717" y="5717"/>
                  </a:lnTo>
                  <a:lnTo>
                    <a:pt x="5602" y="5793"/>
                  </a:lnTo>
                  <a:lnTo>
                    <a:pt x="5526" y="5831"/>
                  </a:lnTo>
                  <a:lnTo>
                    <a:pt x="5374" y="5869"/>
                  </a:lnTo>
                  <a:lnTo>
                    <a:pt x="5259" y="5908"/>
                  </a:lnTo>
                  <a:lnTo>
                    <a:pt x="648" y="5908"/>
                  </a:lnTo>
                  <a:lnTo>
                    <a:pt x="648" y="5908"/>
                  </a:lnTo>
                  <a:lnTo>
                    <a:pt x="534" y="5869"/>
                  </a:lnTo>
                  <a:lnTo>
                    <a:pt x="419" y="5831"/>
                  </a:lnTo>
                  <a:lnTo>
                    <a:pt x="305" y="5793"/>
                  </a:lnTo>
                  <a:lnTo>
                    <a:pt x="191" y="5717"/>
                  </a:lnTo>
                  <a:lnTo>
                    <a:pt x="114" y="5603"/>
                  </a:lnTo>
                  <a:lnTo>
                    <a:pt x="76" y="5488"/>
                  </a:lnTo>
                  <a:lnTo>
                    <a:pt x="38" y="5374"/>
                  </a:lnTo>
                  <a:lnTo>
                    <a:pt x="0" y="5260"/>
                  </a:lnTo>
                  <a:lnTo>
                    <a:pt x="0" y="648"/>
                  </a:lnTo>
                  <a:lnTo>
                    <a:pt x="0" y="648"/>
                  </a:lnTo>
                  <a:lnTo>
                    <a:pt x="38" y="534"/>
                  </a:lnTo>
                  <a:lnTo>
                    <a:pt x="76" y="382"/>
                  </a:lnTo>
                  <a:lnTo>
                    <a:pt x="114" y="267"/>
                  </a:lnTo>
                  <a:lnTo>
                    <a:pt x="191" y="191"/>
                  </a:lnTo>
                  <a:lnTo>
                    <a:pt x="305" y="115"/>
                  </a:lnTo>
                  <a:lnTo>
                    <a:pt x="419" y="39"/>
                  </a:lnTo>
                  <a:lnTo>
                    <a:pt x="534" y="0"/>
                  </a:lnTo>
                  <a:lnTo>
                    <a:pt x="648" y="0"/>
                  </a:lnTo>
                  <a:lnTo>
                    <a:pt x="648" y="0"/>
                  </a:lnTo>
                  <a:close/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721775" y="2155300"/>
              <a:ext cx="25" cy="147700"/>
            </a:xfrm>
            <a:custGeom>
              <a:avLst/>
              <a:gdLst/>
              <a:ahLst/>
              <a:cxnLst/>
              <a:rect l="l" t="t" r="r" b="b"/>
              <a:pathLst>
                <a:path w="1" h="5908" fill="none" extrusionOk="0">
                  <a:moveTo>
                    <a:pt x="0" y="0"/>
                  </a:moveTo>
                  <a:lnTo>
                    <a:pt x="0" y="5908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4795125" y="2155300"/>
              <a:ext cx="25" cy="147700"/>
            </a:xfrm>
            <a:custGeom>
              <a:avLst/>
              <a:gdLst/>
              <a:ahLst/>
              <a:cxnLst/>
              <a:rect l="l" t="t" r="r" b="b"/>
              <a:pathLst>
                <a:path w="1" h="5908" fill="none" extrusionOk="0">
                  <a:moveTo>
                    <a:pt x="1" y="0"/>
                  </a:moveTo>
                  <a:lnTo>
                    <a:pt x="1" y="5908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4684625" y="2228650"/>
              <a:ext cx="147700" cy="25"/>
            </a:xfrm>
            <a:custGeom>
              <a:avLst/>
              <a:gdLst/>
              <a:ahLst/>
              <a:cxnLst/>
              <a:rect l="l" t="t" r="r" b="b"/>
              <a:pathLst>
                <a:path w="5908" h="1" fill="none" extrusionOk="0">
                  <a:moveTo>
                    <a:pt x="0" y="1"/>
                  </a:moveTo>
                  <a:lnTo>
                    <a:pt x="5907" y="1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684625" y="2192450"/>
              <a:ext cx="37175" cy="25"/>
            </a:xfrm>
            <a:custGeom>
              <a:avLst/>
              <a:gdLst/>
              <a:ahLst/>
              <a:cxnLst/>
              <a:rect l="l" t="t" r="r" b="b"/>
              <a:pathLst>
                <a:path w="1487" h="1" fill="none" extrusionOk="0">
                  <a:moveTo>
                    <a:pt x="0" y="1"/>
                  </a:moveTo>
                  <a:lnTo>
                    <a:pt x="1486" y="1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4684625" y="2265825"/>
              <a:ext cx="37175" cy="25"/>
            </a:xfrm>
            <a:custGeom>
              <a:avLst/>
              <a:gdLst/>
              <a:ahLst/>
              <a:cxnLst/>
              <a:rect l="l" t="t" r="r" b="b"/>
              <a:pathLst>
                <a:path w="1487" h="1" fill="none" extrusionOk="0">
                  <a:moveTo>
                    <a:pt x="0" y="0"/>
                  </a:moveTo>
                  <a:lnTo>
                    <a:pt x="1486" y="0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4795125" y="2265825"/>
              <a:ext cx="37200" cy="25"/>
            </a:xfrm>
            <a:custGeom>
              <a:avLst/>
              <a:gdLst/>
              <a:ahLst/>
              <a:cxnLst/>
              <a:rect l="l" t="t" r="r" b="b"/>
              <a:pathLst>
                <a:path w="1488" h="1" fill="none" extrusionOk="0">
                  <a:moveTo>
                    <a:pt x="1" y="0"/>
                  </a:moveTo>
                  <a:lnTo>
                    <a:pt x="1487" y="0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795125" y="2192450"/>
              <a:ext cx="37200" cy="25"/>
            </a:xfrm>
            <a:custGeom>
              <a:avLst/>
              <a:gdLst/>
              <a:ahLst/>
              <a:cxnLst/>
              <a:rect l="l" t="t" r="r" b="b"/>
              <a:pathLst>
                <a:path w="1488" h="1" fill="none" extrusionOk="0">
                  <a:moveTo>
                    <a:pt x="1" y="1"/>
                  </a:moveTo>
                  <a:lnTo>
                    <a:pt x="1487" y="1"/>
                  </a:lnTo>
                </a:path>
              </a:pathLst>
            </a:custGeom>
            <a:noFill/>
            <a:ln w="143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3057300" y="1171275"/>
            <a:ext cx="14259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◎"/>
            </a:pPr>
            <a:r>
              <a:rPr lang="en" sz="1200">
                <a:solidFill>
                  <a:schemeClr val="accent3"/>
                </a:solidFill>
              </a:rPr>
              <a:t>Brescia</a:t>
            </a:r>
            <a:endParaRPr sz="1200">
              <a:solidFill>
                <a:schemeClr val="accent3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◎"/>
            </a:pPr>
            <a:r>
              <a:rPr lang="en" sz="1200">
                <a:solidFill>
                  <a:schemeClr val="accent3"/>
                </a:solidFill>
              </a:rPr>
              <a:t>Rome</a:t>
            </a:r>
            <a:endParaRPr sz="1200">
              <a:solidFill>
                <a:schemeClr val="accent3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◎"/>
            </a:pPr>
            <a:r>
              <a:rPr lang="en" sz="1200">
                <a:solidFill>
                  <a:schemeClr val="accent3"/>
                </a:solidFill>
              </a:rPr>
              <a:t>Lucca</a:t>
            </a:r>
            <a:endParaRPr sz="1200">
              <a:solidFill>
                <a:schemeClr val="accent3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◎"/>
            </a:pPr>
            <a:r>
              <a:rPr lang="en" sz="1200">
                <a:solidFill>
                  <a:schemeClr val="accent3"/>
                </a:solidFill>
              </a:rPr>
              <a:t>Tione</a:t>
            </a:r>
            <a:endParaRPr sz="1200">
              <a:solidFill>
                <a:schemeClr val="accent3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◎"/>
            </a:pPr>
            <a:r>
              <a:rPr lang="en" sz="1200">
                <a:solidFill>
                  <a:schemeClr val="accent3"/>
                </a:solidFill>
              </a:rPr>
              <a:t>Pavia</a:t>
            </a: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786150" y="33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Acquisition Protocol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25" y="893088"/>
            <a:ext cx="3275700" cy="3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2126275" y="4286774"/>
            <a:ext cx="6826800" cy="85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“Proposal for International Standardization of the Use of Lung Ultrasound for Patients With COVID-19”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- G. Soldati et al, 2020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  <p:sp>
        <p:nvSpPr>
          <p:cNvPr id="285" name="Google Shape;285;p28"/>
          <p:cNvSpPr txBox="1">
            <a:spLocks noGrp="1"/>
          </p:cNvSpPr>
          <p:nvPr>
            <p:ph type="body" idx="1"/>
          </p:nvPr>
        </p:nvSpPr>
        <p:spPr>
          <a:xfrm>
            <a:off x="786150" y="1033100"/>
            <a:ext cx="33318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14 areas: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4 front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4 lateral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6 back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726</Words>
  <Application>Microsoft Office PowerPoint</Application>
  <PresentationFormat>On-screen Show (16:9)</PresentationFormat>
  <Paragraphs>267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Lato</vt:lpstr>
      <vt:lpstr>Calibri</vt:lpstr>
      <vt:lpstr>Calibri Light</vt:lpstr>
      <vt:lpstr>Arial</vt:lpstr>
      <vt:lpstr>Source Sans Pro</vt:lpstr>
      <vt:lpstr>Roboto Slab</vt:lpstr>
      <vt:lpstr>Cordelia template</vt:lpstr>
      <vt:lpstr>Office Theme</vt:lpstr>
      <vt:lpstr>PowerPoint Presentation</vt:lpstr>
      <vt:lpstr>1. Introduction</vt:lpstr>
      <vt:lpstr>Lung Ultrasound (LUS) and COVID-19</vt:lpstr>
      <vt:lpstr>Role of Deep Learning</vt:lpstr>
      <vt:lpstr>2. Goals</vt:lpstr>
      <vt:lpstr>Goals</vt:lpstr>
      <vt:lpstr>3. Dataset</vt:lpstr>
      <vt:lpstr>ICLUS-DB Dataset</vt:lpstr>
      <vt:lpstr>Standard Acquisition Protocol</vt:lpstr>
      <vt:lpstr>Data labelling</vt:lpstr>
      <vt:lpstr>Dataset statistics</vt:lpstr>
      <vt:lpstr>4. Methodologies &amp; Results</vt:lpstr>
      <vt:lpstr>Methodologies</vt:lpstr>
      <vt:lpstr>1. Frame-level scoring system</vt:lpstr>
      <vt:lpstr>Model Architectures</vt:lpstr>
      <vt:lpstr>Data splitting</vt:lpstr>
      <vt:lpstr>PowerPoint Presentation</vt:lpstr>
      <vt:lpstr>1. Frame-level scoring system: Results</vt:lpstr>
      <vt:lpstr>2. Grad-CAM on ResNet-18 (trained from scratch)</vt:lpstr>
      <vt:lpstr>3. Generalization Capability – 1</vt:lpstr>
      <vt:lpstr>3. Generalization Capability – 2</vt:lpstr>
      <vt:lpstr>Generalization Capability: Results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Azam, Zihadul</cp:lastModifiedBy>
  <cp:revision>22</cp:revision>
  <dcterms:modified xsi:type="dcterms:W3CDTF">2022-10-17T19:31:59Z</dcterms:modified>
</cp:coreProperties>
</file>